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8" r:id="rId3"/>
    <p:sldId id="325" r:id="rId4"/>
    <p:sldId id="324"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60" autoAdjust="0"/>
    <p:restoredTop sz="93506" autoAdjust="0"/>
  </p:normalViewPr>
  <p:slideViewPr>
    <p:cSldViewPr>
      <p:cViewPr varScale="1">
        <p:scale>
          <a:sx n="67" d="100"/>
          <a:sy n="67" d="100"/>
        </p:scale>
        <p:origin x="158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0D950A-2E8C-4639-993A-780BD07FC9A8}" type="datetimeFigureOut">
              <a:rPr lang="en-GB" smtClean="0"/>
              <a:t>06/11/2023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3C071C-00D1-4C63-A64A-D44005094F14}" type="slidenum">
              <a:rPr lang="en-GB" smtClean="0"/>
              <a:t>‹#›</a:t>
            </a:fld>
            <a:endParaRPr lang="en-GB"/>
          </a:p>
        </p:txBody>
      </p:sp>
    </p:spTree>
    <p:extLst>
      <p:ext uri="{BB962C8B-B14F-4D97-AF65-F5344CB8AC3E}">
        <p14:creationId xmlns:p14="http://schemas.microsoft.com/office/powerpoint/2010/main" val="48853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3C071C-00D1-4C63-A64A-D44005094F14}" type="slidenum">
              <a:rPr lang="en-GB" smtClean="0"/>
              <a:t>1</a:t>
            </a:fld>
            <a:endParaRPr lang="en-GB"/>
          </a:p>
        </p:txBody>
      </p:sp>
    </p:spTree>
    <p:extLst>
      <p:ext uri="{BB962C8B-B14F-4D97-AF65-F5344CB8AC3E}">
        <p14:creationId xmlns:p14="http://schemas.microsoft.com/office/powerpoint/2010/main" val="952220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3C071C-00D1-4C63-A64A-D44005094F14}" type="slidenum">
              <a:rPr lang="en-GB" smtClean="0"/>
              <a:t>2</a:t>
            </a:fld>
            <a:endParaRPr lang="en-GB"/>
          </a:p>
        </p:txBody>
      </p:sp>
    </p:spTree>
    <p:extLst>
      <p:ext uri="{BB962C8B-B14F-4D97-AF65-F5344CB8AC3E}">
        <p14:creationId xmlns:p14="http://schemas.microsoft.com/office/powerpoint/2010/main" val="2773365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5FC0E0E-5913-43CF-8323-D38B6253DCF3}" type="datetimeFigureOut">
              <a:rPr lang="en-GB" smtClean="0"/>
              <a:t>06/11/2023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D95E50-62FD-40A5-9896-2E3B9FFD52E1}" type="slidenum">
              <a:rPr lang="en-GB" smtClean="0"/>
              <a:t>‹#›</a:t>
            </a:fld>
            <a:endParaRPr lang="en-GB"/>
          </a:p>
        </p:txBody>
      </p:sp>
    </p:spTree>
    <p:extLst>
      <p:ext uri="{BB962C8B-B14F-4D97-AF65-F5344CB8AC3E}">
        <p14:creationId xmlns:p14="http://schemas.microsoft.com/office/powerpoint/2010/main" val="4184730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5FC0E0E-5913-43CF-8323-D38B6253DCF3}" type="datetimeFigureOut">
              <a:rPr lang="en-GB" smtClean="0"/>
              <a:t>06/11/2023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D95E50-62FD-40A5-9896-2E3B9FFD52E1}" type="slidenum">
              <a:rPr lang="en-GB" smtClean="0"/>
              <a:t>‹#›</a:t>
            </a:fld>
            <a:endParaRPr lang="en-GB"/>
          </a:p>
        </p:txBody>
      </p:sp>
    </p:spTree>
    <p:extLst>
      <p:ext uri="{BB962C8B-B14F-4D97-AF65-F5344CB8AC3E}">
        <p14:creationId xmlns:p14="http://schemas.microsoft.com/office/powerpoint/2010/main" val="3669596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5FC0E0E-5913-43CF-8323-D38B6253DCF3}" type="datetimeFigureOut">
              <a:rPr lang="en-GB" smtClean="0"/>
              <a:t>06/11/2023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D95E50-62FD-40A5-9896-2E3B9FFD52E1}" type="slidenum">
              <a:rPr lang="en-GB" smtClean="0"/>
              <a:t>‹#›</a:t>
            </a:fld>
            <a:endParaRPr lang="en-GB"/>
          </a:p>
        </p:txBody>
      </p:sp>
    </p:spTree>
    <p:extLst>
      <p:ext uri="{BB962C8B-B14F-4D97-AF65-F5344CB8AC3E}">
        <p14:creationId xmlns:p14="http://schemas.microsoft.com/office/powerpoint/2010/main" val="267125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5FC0E0E-5913-43CF-8323-D38B6253DCF3}" type="datetimeFigureOut">
              <a:rPr lang="en-GB" smtClean="0"/>
              <a:t>06/11/2023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D95E50-62FD-40A5-9896-2E3B9FFD52E1}" type="slidenum">
              <a:rPr lang="en-GB" smtClean="0"/>
              <a:t>‹#›</a:t>
            </a:fld>
            <a:endParaRPr lang="en-GB"/>
          </a:p>
        </p:txBody>
      </p:sp>
    </p:spTree>
    <p:extLst>
      <p:ext uri="{BB962C8B-B14F-4D97-AF65-F5344CB8AC3E}">
        <p14:creationId xmlns:p14="http://schemas.microsoft.com/office/powerpoint/2010/main" val="1086185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FC0E0E-5913-43CF-8323-D38B6253DCF3}" type="datetimeFigureOut">
              <a:rPr lang="en-GB" smtClean="0"/>
              <a:t>06/11/2023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D95E50-62FD-40A5-9896-2E3B9FFD52E1}" type="slidenum">
              <a:rPr lang="en-GB" smtClean="0"/>
              <a:t>‹#›</a:t>
            </a:fld>
            <a:endParaRPr lang="en-GB"/>
          </a:p>
        </p:txBody>
      </p:sp>
    </p:spTree>
    <p:extLst>
      <p:ext uri="{BB962C8B-B14F-4D97-AF65-F5344CB8AC3E}">
        <p14:creationId xmlns:p14="http://schemas.microsoft.com/office/powerpoint/2010/main" val="3492083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5FC0E0E-5913-43CF-8323-D38B6253DCF3}" type="datetimeFigureOut">
              <a:rPr lang="en-GB" smtClean="0"/>
              <a:t>06/11/2023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D95E50-62FD-40A5-9896-2E3B9FFD52E1}" type="slidenum">
              <a:rPr lang="en-GB" smtClean="0"/>
              <a:t>‹#›</a:t>
            </a:fld>
            <a:endParaRPr lang="en-GB"/>
          </a:p>
        </p:txBody>
      </p:sp>
    </p:spTree>
    <p:extLst>
      <p:ext uri="{BB962C8B-B14F-4D97-AF65-F5344CB8AC3E}">
        <p14:creationId xmlns:p14="http://schemas.microsoft.com/office/powerpoint/2010/main" val="608963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5FC0E0E-5913-43CF-8323-D38B6253DCF3}" type="datetimeFigureOut">
              <a:rPr lang="en-GB" smtClean="0"/>
              <a:t>06/11/2023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9D95E50-62FD-40A5-9896-2E3B9FFD52E1}" type="slidenum">
              <a:rPr lang="en-GB" smtClean="0"/>
              <a:t>‹#›</a:t>
            </a:fld>
            <a:endParaRPr lang="en-GB"/>
          </a:p>
        </p:txBody>
      </p:sp>
    </p:spTree>
    <p:extLst>
      <p:ext uri="{BB962C8B-B14F-4D97-AF65-F5344CB8AC3E}">
        <p14:creationId xmlns:p14="http://schemas.microsoft.com/office/powerpoint/2010/main" val="3356446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5FC0E0E-5913-43CF-8323-D38B6253DCF3}" type="datetimeFigureOut">
              <a:rPr lang="en-GB" smtClean="0"/>
              <a:t>06/11/2023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D95E50-62FD-40A5-9896-2E3B9FFD52E1}" type="slidenum">
              <a:rPr lang="en-GB" smtClean="0"/>
              <a:t>‹#›</a:t>
            </a:fld>
            <a:endParaRPr lang="en-GB"/>
          </a:p>
        </p:txBody>
      </p:sp>
    </p:spTree>
    <p:extLst>
      <p:ext uri="{BB962C8B-B14F-4D97-AF65-F5344CB8AC3E}">
        <p14:creationId xmlns:p14="http://schemas.microsoft.com/office/powerpoint/2010/main" val="3153041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FC0E0E-5913-43CF-8323-D38B6253DCF3}" type="datetimeFigureOut">
              <a:rPr lang="en-GB" smtClean="0"/>
              <a:t>06/11/2023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9D95E50-62FD-40A5-9896-2E3B9FFD52E1}" type="slidenum">
              <a:rPr lang="en-GB" smtClean="0"/>
              <a:t>‹#›</a:t>
            </a:fld>
            <a:endParaRPr lang="en-GB"/>
          </a:p>
        </p:txBody>
      </p:sp>
    </p:spTree>
    <p:extLst>
      <p:ext uri="{BB962C8B-B14F-4D97-AF65-F5344CB8AC3E}">
        <p14:creationId xmlns:p14="http://schemas.microsoft.com/office/powerpoint/2010/main" val="983286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FC0E0E-5913-43CF-8323-D38B6253DCF3}" type="datetimeFigureOut">
              <a:rPr lang="en-GB" smtClean="0"/>
              <a:t>06/11/2023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D95E50-62FD-40A5-9896-2E3B9FFD52E1}" type="slidenum">
              <a:rPr lang="en-GB" smtClean="0"/>
              <a:t>‹#›</a:t>
            </a:fld>
            <a:endParaRPr lang="en-GB"/>
          </a:p>
        </p:txBody>
      </p:sp>
    </p:spTree>
    <p:extLst>
      <p:ext uri="{BB962C8B-B14F-4D97-AF65-F5344CB8AC3E}">
        <p14:creationId xmlns:p14="http://schemas.microsoft.com/office/powerpoint/2010/main" val="2141638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FC0E0E-5913-43CF-8323-D38B6253DCF3}" type="datetimeFigureOut">
              <a:rPr lang="en-GB" smtClean="0"/>
              <a:t>06/11/2023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D95E50-62FD-40A5-9896-2E3B9FFD52E1}" type="slidenum">
              <a:rPr lang="en-GB" smtClean="0"/>
              <a:t>‹#›</a:t>
            </a:fld>
            <a:endParaRPr lang="en-GB"/>
          </a:p>
        </p:txBody>
      </p:sp>
    </p:spTree>
    <p:extLst>
      <p:ext uri="{BB962C8B-B14F-4D97-AF65-F5344CB8AC3E}">
        <p14:creationId xmlns:p14="http://schemas.microsoft.com/office/powerpoint/2010/main" val="2259740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FC0E0E-5913-43CF-8323-D38B6253DCF3}" type="datetimeFigureOut">
              <a:rPr lang="en-GB" smtClean="0"/>
              <a:t>06/11/2023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D95E50-62FD-40A5-9896-2E3B9FFD52E1}" type="slidenum">
              <a:rPr lang="en-GB" smtClean="0"/>
              <a:t>‹#›</a:t>
            </a:fld>
            <a:endParaRPr lang="en-GB"/>
          </a:p>
        </p:txBody>
      </p:sp>
    </p:spTree>
    <p:extLst>
      <p:ext uri="{BB962C8B-B14F-4D97-AF65-F5344CB8AC3E}">
        <p14:creationId xmlns:p14="http://schemas.microsoft.com/office/powerpoint/2010/main" val="4076360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hdphoto" Target="../media/hdphoto4.wdp"/><Relationship Id="rId3" Type="http://schemas.openxmlformats.org/officeDocument/2006/relationships/image" Target="../media/image1.png"/><Relationship Id="rId7" Type="http://schemas.microsoft.com/office/2007/relationships/hdphoto" Target="../media/hdphoto2.wdp"/><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jpeg"/><Relationship Id="rId5" Type="http://schemas.microsoft.com/office/2007/relationships/hdphoto" Target="../media/hdphoto1.wdp"/><Relationship Id="rId10" Type="http://schemas.openxmlformats.org/officeDocument/2006/relationships/image" Target="../media/image5.png"/><Relationship Id="rId4" Type="http://schemas.openxmlformats.org/officeDocument/2006/relationships/image" Target="../media/image2.png"/><Relationship Id="rId9" Type="http://schemas.microsoft.com/office/2007/relationships/hdphoto" Target="../media/hdphoto3.wdp"/></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jpeg"/><Relationship Id="rId7" Type="http://schemas.openxmlformats.org/officeDocument/2006/relationships/hyperlink" Target="https://www.bbc.co.uk/bitesize/topics/zn22pv4/articles/z3nbcw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bbc.co.uk/bitesize/topics/zn22pv4/articles/zp6g7p3" TargetMode="External"/><Relationship Id="rId11" Type="http://schemas.openxmlformats.org/officeDocument/2006/relationships/image" Target="../media/image13.png"/><Relationship Id="rId5" Type="http://schemas.openxmlformats.org/officeDocument/2006/relationships/hyperlink" Target="https://www.bbc.co.uk/bitesize/topics/zn22pv4/articles/z8mbqhv" TargetMode="External"/><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0.png"/><Relationship Id="rId11" Type="http://schemas.microsoft.com/office/2007/relationships/hdphoto" Target="../media/hdphoto6.wdp"/><Relationship Id="rId5" Type="http://schemas.openxmlformats.org/officeDocument/2006/relationships/hyperlink" Target="https://www.birdspot.co.uk/articles/one-for-sorrow-magpie-nursery-rhyme" TargetMode="External"/><Relationship Id="rId10" Type="http://schemas.openxmlformats.org/officeDocument/2006/relationships/image" Target="../media/image16.png"/><Relationship Id="rId4" Type="http://schemas.openxmlformats.org/officeDocument/2006/relationships/hyperlink" Target="https://www.birdspot.co.uk/british-garden-birds" TargetMode="External"/><Relationship Id="rId9" Type="http://schemas.microsoft.com/office/2007/relationships/hdphoto" Target="../media/hdphoto5.wdp"/></Relationships>
</file>

<file path=ppt/slides/_rels/slide4.xml.rels><?xml version="1.0" encoding="UTF-8" standalone="yes"?>
<Relationships xmlns="http://schemas.openxmlformats.org/package/2006/relationships"><Relationship Id="rId8" Type="http://schemas.openxmlformats.org/officeDocument/2006/relationships/hyperlink" Target="https://www.bbc.co.uk/bitesize/clips/zmrb4wx" TargetMode="External"/><Relationship Id="rId13" Type="http://schemas.openxmlformats.org/officeDocument/2006/relationships/image" Target="../media/image20.png"/><Relationship Id="rId3" Type="http://schemas.microsoft.com/office/2007/relationships/hdphoto" Target="../media/hdphoto7.wdp"/><Relationship Id="rId7" Type="http://schemas.openxmlformats.org/officeDocument/2006/relationships/hyperlink" Target="https://www.bbc.co.uk/bitesize/clips/zmg3cdm" TargetMode="External"/><Relationship Id="rId12"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https://www.bbc.co.uk/bitesize/topics/z6882hv" TargetMode="External"/><Relationship Id="rId11" Type="http://schemas.openxmlformats.org/officeDocument/2006/relationships/hyperlink" Target="mailto:librariesandgalleryschools@oldham.gov.uk" TargetMode="External"/><Relationship Id="rId5" Type="http://schemas.openxmlformats.org/officeDocument/2006/relationships/image" Target="../media/image11.png"/><Relationship Id="rId10" Type="http://schemas.openxmlformats.org/officeDocument/2006/relationships/image" Target="../media/image18.png"/><Relationship Id="rId4" Type="http://schemas.openxmlformats.org/officeDocument/2006/relationships/image" Target="../media/image10.png"/><Relationship Id="rId9" Type="http://schemas.openxmlformats.org/officeDocument/2006/relationships/hyperlink" Target="https://www.galleryoldham.org.uk/collections/natural-history-collection/" TargetMode="External"/><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751" y="116632"/>
            <a:ext cx="8334375" cy="8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 name="Rectangle 81">
            <a:extLst>
              <a:ext uri="{FF2B5EF4-FFF2-40B4-BE49-F238E27FC236}">
                <a16:creationId xmlns:a16="http://schemas.microsoft.com/office/drawing/2014/main" id="{5B79D7B0-63FB-400B-8BC6-45A4AC5DE158}"/>
              </a:ext>
            </a:extLst>
          </p:cNvPr>
          <p:cNvSpPr/>
          <p:nvPr/>
        </p:nvSpPr>
        <p:spPr>
          <a:xfrm>
            <a:off x="2915816" y="6597352"/>
            <a:ext cx="2932877"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Arc 88">
            <a:extLst>
              <a:ext uri="{FF2B5EF4-FFF2-40B4-BE49-F238E27FC236}">
                <a16:creationId xmlns:a16="http://schemas.microsoft.com/office/drawing/2014/main" id="{CB74FCF0-CAE7-4A7B-8765-4B504931058D}"/>
              </a:ext>
            </a:extLst>
          </p:cNvPr>
          <p:cNvSpPr/>
          <p:nvPr/>
        </p:nvSpPr>
        <p:spPr>
          <a:xfrm rot="10800000">
            <a:off x="-252536" y="0"/>
            <a:ext cx="9505056" cy="1300842"/>
          </a:xfrm>
          <a:prstGeom prst="arc">
            <a:avLst>
              <a:gd name="adj1" fmla="val 11492379"/>
              <a:gd name="adj2" fmla="val 20916186"/>
            </a:avLst>
          </a:prstGeom>
          <a:ln w="44450">
            <a:solidFill>
              <a:srgbClr val="00B0F0"/>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91" name="Picture 90">
            <a:extLst>
              <a:ext uri="{FF2B5EF4-FFF2-40B4-BE49-F238E27FC236}">
                <a16:creationId xmlns:a16="http://schemas.microsoft.com/office/drawing/2014/main" id="{47526067-C823-4D65-B825-9423C8DD6ACA}"/>
              </a:ext>
            </a:extLst>
          </p:cNvPr>
          <p:cNvPicPr>
            <a:picLocks noChangeAspect="1"/>
          </p:cNvPicPr>
          <p:nvPr/>
        </p:nvPicPr>
        <p:blipFill rotWithShape="1">
          <a:blip r:embed="rId4" cstate="print">
            <a:biLevel thresh="7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9897" t="44750" r="9896" b="45800"/>
          <a:stretch/>
        </p:blipFill>
        <p:spPr>
          <a:xfrm>
            <a:off x="2555776" y="476672"/>
            <a:ext cx="4080930" cy="680155"/>
          </a:xfrm>
          <a:prstGeom prst="rect">
            <a:avLst/>
          </a:prstGeom>
        </p:spPr>
      </p:pic>
      <p:sp>
        <p:nvSpPr>
          <p:cNvPr id="96" name="TextBox 95">
            <a:extLst>
              <a:ext uri="{FF2B5EF4-FFF2-40B4-BE49-F238E27FC236}">
                <a16:creationId xmlns:a16="http://schemas.microsoft.com/office/drawing/2014/main" id="{5E6ADFD5-6B5C-4D1A-9017-90E502BEDB92}"/>
              </a:ext>
            </a:extLst>
          </p:cNvPr>
          <p:cNvSpPr txBox="1"/>
          <p:nvPr/>
        </p:nvSpPr>
        <p:spPr>
          <a:xfrm>
            <a:off x="5688632" y="6030881"/>
            <a:ext cx="2843808" cy="276999"/>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Sedge warblers</a:t>
            </a:r>
          </a:p>
        </p:txBody>
      </p:sp>
      <p:sp>
        <p:nvSpPr>
          <p:cNvPr id="1025" name="Rectangle 1024">
            <a:extLst>
              <a:ext uri="{FF2B5EF4-FFF2-40B4-BE49-F238E27FC236}">
                <a16:creationId xmlns:a16="http://schemas.microsoft.com/office/drawing/2014/main" id="{65798253-03E9-4BBB-8F18-81F38204609C}"/>
              </a:ext>
            </a:extLst>
          </p:cNvPr>
          <p:cNvSpPr/>
          <p:nvPr/>
        </p:nvSpPr>
        <p:spPr>
          <a:xfrm>
            <a:off x="539552" y="6409358"/>
            <a:ext cx="2376264" cy="448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TextBox 96">
            <a:extLst>
              <a:ext uri="{FF2B5EF4-FFF2-40B4-BE49-F238E27FC236}">
                <a16:creationId xmlns:a16="http://schemas.microsoft.com/office/drawing/2014/main" id="{06FA6F11-98C5-442E-A5CD-5D3972CC70CC}"/>
              </a:ext>
            </a:extLst>
          </p:cNvPr>
          <p:cNvSpPr txBox="1"/>
          <p:nvPr/>
        </p:nvSpPr>
        <p:spPr>
          <a:xfrm>
            <a:off x="288032" y="6030881"/>
            <a:ext cx="3347864" cy="276999"/>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Long-eared owl</a:t>
            </a:r>
          </a:p>
        </p:txBody>
      </p:sp>
      <p:sp>
        <p:nvSpPr>
          <p:cNvPr id="5" name="TextBox 4"/>
          <p:cNvSpPr txBox="1"/>
          <p:nvPr/>
        </p:nvSpPr>
        <p:spPr>
          <a:xfrm>
            <a:off x="683568" y="1630541"/>
            <a:ext cx="7776864" cy="553998"/>
          </a:xfrm>
          <a:prstGeom prst="rect">
            <a:avLst/>
          </a:prstGeom>
          <a:noFill/>
        </p:spPr>
        <p:txBody>
          <a:bodyPr wrap="square" rtlCol="0">
            <a:spAutoFit/>
          </a:bodyPr>
          <a:lstStyle/>
          <a:p>
            <a:pPr algn="ctr"/>
            <a:r>
              <a:rPr lang="en-GB" sz="3000" b="1" dirty="0">
                <a:latin typeface="Arial" panose="020B0604020202020204" pitchFamily="34" charset="0"/>
                <a:cs typeface="Arial" panose="020B0604020202020204" pitchFamily="34" charset="0"/>
              </a:rPr>
              <a:t>Animals</a:t>
            </a:r>
          </a:p>
        </p:txBody>
      </p:sp>
      <p:pic>
        <p:nvPicPr>
          <p:cNvPr id="22" name="Picture 21">
            <a:extLst>
              <a:ext uri="{FF2B5EF4-FFF2-40B4-BE49-F238E27FC236}">
                <a16:creationId xmlns:a16="http://schemas.microsoft.com/office/drawing/2014/main" id="{B3BAE1E4-3D95-4278-BAE8-25C887857EDF}"/>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13420" t="14463" r="14344" b="22390"/>
          <a:stretch/>
        </p:blipFill>
        <p:spPr>
          <a:xfrm>
            <a:off x="395536" y="2518237"/>
            <a:ext cx="8280920" cy="3357595"/>
          </a:xfrm>
          <a:prstGeom prst="rect">
            <a:avLst/>
          </a:prstGeom>
          <a:ln w="38100">
            <a:solidFill>
              <a:schemeClr val="bg1">
                <a:lumMod val="75000"/>
              </a:schemeClr>
            </a:solidFill>
          </a:ln>
        </p:spPr>
      </p:pic>
      <p:pic>
        <p:nvPicPr>
          <p:cNvPr id="20" name="Picture 19">
            <a:extLst>
              <a:ext uri="{FF2B5EF4-FFF2-40B4-BE49-F238E27FC236}">
                <a16:creationId xmlns:a16="http://schemas.microsoft.com/office/drawing/2014/main" id="{F6C60658-41C6-4BAA-B0F4-EED3792C38DD}"/>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95679" y="3329925"/>
            <a:ext cx="2552185" cy="2689923"/>
          </a:xfrm>
          <a:prstGeom prst="rect">
            <a:avLst/>
          </a:prstGeom>
        </p:spPr>
      </p:pic>
      <p:sp>
        <p:nvSpPr>
          <p:cNvPr id="40" name="TextBox 39">
            <a:extLst>
              <a:ext uri="{FF2B5EF4-FFF2-40B4-BE49-F238E27FC236}">
                <a16:creationId xmlns:a16="http://schemas.microsoft.com/office/drawing/2014/main" id="{66FF84BB-BF56-4BDF-88F3-F4EE1B23A42B}"/>
              </a:ext>
            </a:extLst>
          </p:cNvPr>
          <p:cNvSpPr txBox="1"/>
          <p:nvPr/>
        </p:nvSpPr>
        <p:spPr>
          <a:xfrm>
            <a:off x="1475656" y="6464369"/>
            <a:ext cx="6181350" cy="276999"/>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Images from Gallery Oldham’s natural history collection.</a:t>
            </a:r>
          </a:p>
        </p:txBody>
      </p:sp>
      <p:pic>
        <p:nvPicPr>
          <p:cNvPr id="17" name="Picture 16">
            <a:extLst>
              <a:ext uri="{FF2B5EF4-FFF2-40B4-BE49-F238E27FC236}">
                <a16:creationId xmlns:a16="http://schemas.microsoft.com/office/drawing/2014/main" id="{EA0DC755-AED3-48F0-B097-D0AC09E37718}"/>
              </a:ext>
            </a:extLst>
          </p:cNvPr>
          <p:cNvPicPr>
            <a:picLocks noChangeAspect="1"/>
          </p:cNvPicPr>
          <p:nvPr/>
        </p:nvPicPr>
        <p:blipFill rotWithShape="1">
          <a:blip r:embed="rId10" cstate="print">
            <a:duotone>
              <a:schemeClr val="accent6">
                <a:shade val="45000"/>
                <a:satMod val="135000"/>
              </a:schemeClr>
              <a:prstClr val="white"/>
            </a:duotone>
            <a:extLst>
              <a:ext uri="{28A0092B-C50C-407E-A947-70E740481C1C}">
                <a14:useLocalDpi xmlns:a14="http://schemas.microsoft.com/office/drawing/2010/main" val="0"/>
              </a:ext>
            </a:extLst>
          </a:blip>
          <a:srcRect l="13570" t="3309" r="12459" b="15297"/>
          <a:stretch/>
        </p:blipFill>
        <p:spPr>
          <a:xfrm>
            <a:off x="3464428" y="3643584"/>
            <a:ext cx="2294928" cy="2017973"/>
          </a:xfrm>
          <a:prstGeom prst="rect">
            <a:avLst/>
          </a:prstGeom>
          <a:ln w="19050">
            <a:solidFill>
              <a:schemeClr val="accent2">
                <a:lumMod val="75000"/>
              </a:schemeClr>
            </a:solidFill>
          </a:ln>
        </p:spPr>
      </p:pic>
      <p:pic>
        <p:nvPicPr>
          <p:cNvPr id="10" name="Picture 9">
            <a:extLst>
              <a:ext uri="{FF2B5EF4-FFF2-40B4-BE49-F238E27FC236}">
                <a16:creationId xmlns:a16="http://schemas.microsoft.com/office/drawing/2014/main" id="{4356DFFA-4A28-4176-8BDA-08B134CBEA3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37433" y="3712428"/>
            <a:ext cx="2150184" cy="1872207"/>
          </a:xfrm>
          <a:prstGeom prst="rect">
            <a:avLst/>
          </a:prstGeom>
          <a:ln w="19050">
            <a:solidFill>
              <a:schemeClr val="accent2">
                <a:lumMod val="75000"/>
              </a:schemeClr>
            </a:solidFill>
          </a:ln>
          <a:effectLst>
            <a:innerShdw blurRad="63500" dist="50800" dir="2700000">
              <a:prstClr val="black">
                <a:alpha val="50000"/>
              </a:prstClr>
            </a:innerShdw>
          </a:effectLst>
        </p:spPr>
      </p:pic>
      <p:pic>
        <p:nvPicPr>
          <p:cNvPr id="29" name="Picture 28">
            <a:extLst>
              <a:ext uri="{FF2B5EF4-FFF2-40B4-BE49-F238E27FC236}">
                <a16:creationId xmlns:a16="http://schemas.microsoft.com/office/drawing/2014/main" id="{D585E59C-C558-4FBC-9C36-F75E8BB234BD}"/>
              </a:ext>
            </a:extLst>
          </p:cNvPr>
          <p:cNvPicPr>
            <a:picLocks noChangeAspect="1"/>
          </p:cNvPicPr>
          <p:nvPr/>
        </p:nvPicPr>
        <p:blipFill>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679573" y="3182140"/>
            <a:ext cx="3140899" cy="2837708"/>
          </a:xfrm>
          <a:prstGeom prst="rect">
            <a:avLst/>
          </a:prstGeom>
        </p:spPr>
      </p:pic>
      <p:sp>
        <p:nvSpPr>
          <p:cNvPr id="30" name="TextBox 29">
            <a:extLst>
              <a:ext uri="{FF2B5EF4-FFF2-40B4-BE49-F238E27FC236}">
                <a16:creationId xmlns:a16="http://schemas.microsoft.com/office/drawing/2014/main" id="{7D4AA176-5C8D-4804-A05E-1A06D9D2C5C3}"/>
              </a:ext>
            </a:extLst>
          </p:cNvPr>
          <p:cNvSpPr txBox="1"/>
          <p:nvPr/>
        </p:nvSpPr>
        <p:spPr>
          <a:xfrm>
            <a:off x="3131840" y="6032321"/>
            <a:ext cx="2843808" cy="276999"/>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Butterflies</a:t>
            </a:r>
          </a:p>
        </p:txBody>
      </p:sp>
    </p:spTree>
    <p:extLst>
      <p:ext uri="{BB962C8B-B14F-4D97-AF65-F5344CB8AC3E}">
        <p14:creationId xmlns:p14="http://schemas.microsoft.com/office/powerpoint/2010/main" val="1708687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780DD72-E8A0-494B-BF05-9BE67AA14D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039"/>
          <a:stretch/>
        </p:blipFill>
        <p:spPr>
          <a:xfrm rot="253097" flipH="1">
            <a:off x="3383700" y="1164848"/>
            <a:ext cx="2860186" cy="3037597"/>
          </a:xfrm>
          <a:prstGeom prst="rect">
            <a:avLst/>
          </a:prstGeom>
        </p:spPr>
      </p:pic>
      <p:pic>
        <p:nvPicPr>
          <p:cNvPr id="8" name="Picture 7">
            <a:extLst>
              <a:ext uri="{FF2B5EF4-FFF2-40B4-BE49-F238E27FC236}">
                <a16:creationId xmlns:a16="http://schemas.microsoft.com/office/drawing/2014/main" id="{2AB1D5B4-F659-4B71-9675-2FADC51B5A09}"/>
              </a:ext>
            </a:extLst>
          </p:cNvPr>
          <p:cNvPicPr>
            <a:picLocks noChangeAspect="1"/>
          </p:cNvPicPr>
          <p:nvPr/>
        </p:nvPicPr>
        <p:blipFill rotWithShape="1">
          <a:blip r:embed="rId4"/>
          <a:srcRect l="25808" t="25808" r="25808" b="21111"/>
          <a:stretch/>
        </p:blipFill>
        <p:spPr>
          <a:xfrm rot="5400000">
            <a:off x="535348" y="3433203"/>
            <a:ext cx="864097" cy="1863800"/>
          </a:xfrm>
          <a:prstGeom prst="rect">
            <a:avLst/>
          </a:prstGeom>
        </p:spPr>
      </p:pic>
      <p:sp>
        <p:nvSpPr>
          <p:cNvPr id="2" name="TextBox 1">
            <a:extLst>
              <a:ext uri="{FF2B5EF4-FFF2-40B4-BE49-F238E27FC236}">
                <a16:creationId xmlns:a16="http://schemas.microsoft.com/office/drawing/2014/main" id="{83ED3958-40FD-420E-B915-BE187915440C}"/>
              </a:ext>
            </a:extLst>
          </p:cNvPr>
          <p:cNvSpPr txBox="1"/>
          <p:nvPr/>
        </p:nvSpPr>
        <p:spPr>
          <a:xfrm>
            <a:off x="323528" y="260648"/>
            <a:ext cx="3177854" cy="655564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Animals can be classed as </a:t>
            </a:r>
            <a:r>
              <a:rPr lang="en-GB" dirty="0">
                <a:latin typeface="Arial" panose="020B0604020202020204" pitchFamily="34" charset="0"/>
                <a:cs typeface="Arial" panose="020B0604020202020204" pitchFamily="34" charset="0"/>
                <a:hlinkClick r:id="rId5"/>
              </a:rPr>
              <a:t>invertebrates</a:t>
            </a:r>
            <a:r>
              <a:rPr lang="en-GB" dirty="0">
                <a:latin typeface="Arial" panose="020B0604020202020204" pitchFamily="34" charset="0"/>
                <a:cs typeface="Arial" panose="020B0604020202020204" pitchFamily="34" charset="0"/>
              </a:rPr>
              <a:t> or </a:t>
            </a:r>
            <a:r>
              <a:rPr lang="en-GB" dirty="0">
                <a:latin typeface="Arial" panose="020B0604020202020204" pitchFamily="34" charset="0"/>
                <a:cs typeface="Arial" panose="020B0604020202020204" pitchFamily="34" charset="0"/>
                <a:hlinkClick r:id="rId6"/>
              </a:rPr>
              <a:t>vertebrates</a:t>
            </a:r>
            <a:r>
              <a:rPr lang="en-GB" dirty="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Vertebrate animals</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include mammals, birds, amphibians, reptiles, or</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fish. Scientists and</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natural history curators</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use their knowledge and</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observation (looking</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closely) to group them</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in this way.</a:t>
            </a:r>
            <a:endParaRPr lang="en-GB" sz="1600" b="1"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ACTIVITY:</a:t>
            </a:r>
          </a:p>
          <a:p>
            <a:endParaRPr lang="en-GB" sz="2000" b="1"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Use observation along</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with this </a:t>
            </a:r>
            <a:r>
              <a:rPr lang="en-GB" dirty="0">
                <a:latin typeface="Arial" panose="020B0604020202020204" pitchFamily="34" charset="0"/>
                <a:cs typeface="Arial" panose="020B0604020202020204" pitchFamily="34" charset="0"/>
                <a:hlinkClick r:id="rId7"/>
              </a:rPr>
              <a:t>guide</a:t>
            </a:r>
            <a:r>
              <a:rPr lang="en-GB" dirty="0">
                <a:latin typeface="Arial" panose="020B0604020202020204" pitchFamily="34" charset="0"/>
                <a:cs typeface="Arial" panose="020B0604020202020204" pitchFamily="34" charset="0"/>
              </a:rPr>
              <a:t> to identify</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the animal group your pet belongs to. Draw your pet (real or imagined!) and</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label its features.</a:t>
            </a:r>
            <a:endParaRPr lang="en-GB" sz="2000" b="1" dirty="0">
              <a:latin typeface="Arial" panose="020B0604020202020204" pitchFamily="34" charset="0"/>
              <a:cs typeface="Arial" panose="020B0604020202020204" pitchFamily="34" charset="0"/>
            </a:endParaRPr>
          </a:p>
          <a:p>
            <a:endParaRPr lang="en-GB" sz="1600" dirty="0">
              <a:latin typeface="Arial" panose="020B060402020202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01436EDF-57FD-4AE5-93D5-04FBC830B87C}"/>
              </a:ext>
            </a:extLst>
          </p:cNvPr>
          <p:cNvPicPr>
            <a:picLocks noChangeAspect="1"/>
          </p:cNvPicPr>
          <p:nvPr/>
        </p:nvPicPr>
        <p:blipFill>
          <a:blip r:embed="rId8"/>
          <a:stretch>
            <a:fillRect/>
          </a:stretch>
        </p:blipFill>
        <p:spPr>
          <a:xfrm>
            <a:off x="8532440" y="82314"/>
            <a:ext cx="499915" cy="5694158"/>
          </a:xfrm>
          <a:prstGeom prst="rect">
            <a:avLst/>
          </a:prstGeom>
        </p:spPr>
      </p:pic>
      <p:pic>
        <p:nvPicPr>
          <p:cNvPr id="13" name="Picture 12">
            <a:extLst>
              <a:ext uri="{FF2B5EF4-FFF2-40B4-BE49-F238E27FC236}">
                <a16:creationId xmlns:a16="http://schemas.microsoft.com/office/drawing/2014/main" id="{47FA1615-286F-486D-B8C4-20D1B36D4142}"/>
              </a:ext>
            </a:extLst>
          </p:cNvPr>
          <p:cNvPicPr>
            <a:picLocks noChangeAspect="1"/>
          </p:cNvPicPr>
          <p:nvPr/>
        </p:nvPicPr>
        <p:blipFill>
          <a:blip r:embed="rId9"/>
          <a:stretch>
            <a:fillRect/>
          </a:stretch>
        </p:blipFill>
        <p:spPr>
          <a:xfrm>
            <a:off x="8671855" y="5805264"/>
            <a:ext cx="292633" cy="938865"/>
          </a:xfrm>
          <a:prstGeom prst="rect">
            <a:avLst/>
          </a:prstGeom>
        </p:spPr>
      </p:pic>
      <p:sp>
        <p:nvSpPr>
          <p:cNvPr id="18" name="TextBox 17">
            <a:extLst>
              <a:ext uri="{FF2B5EF4-FFF2-40B4-BE49-F238E27FC236}">
                <a16:creationId xmlns:a16="http://schemas.microsoft.com/office/drawing/2014/main" id="{04ACA706-019D-491E-A482-645C2E4BD7EC}"/>
              </a:ext>
            </a:extLst>
          </p:cNvPr>
          <p:cNvSpPr txBox="1"/>
          <p:nvPr/>
        </p:nvSpPr>
        <p:spPr>
          <a:xfrm>
            <a:off x="6494926" y="3573016"/>
            <a:ext cx="1389442" cy="276999"/>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Kestrel</a:t>
            </a:r>
          </a:p>
        </p:txBody>
      </p:sp>
      <p:pic>
        <p:nvPicPr>
          <p:cNvPr id="5" name="Picture 4">
            <a:extLst>
              <a:ext uri="{FF2B5EF4-FFF2-40B4-BE49-F238E27FC236}">
                <a16:creationId xmlns:a16="http://schemas.microsoft.com/office/drawing/2014/main" id="{9D145852-0F37-4DD0-8864-9CE3A993A89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031" r="2" b="662"/>
          <a:stretch/>
        </p:blipFill>
        <p:spPr>
          <a:xfrm>
            <a:off x="5594839" y="44624"/>
            <a:ext cx="2773451" cy="3384376"/>
          </a:xfrm>
          <a:prstGeom prst="rect">
            <a:avLst/>
          </a:prstGeom>
        </p:spPr>
      </p:pic>
      <p:sp>
        <p:nvSpPr>
          <p:cNvPr id="23" name="TextBox 22">
            <a:extLst>
              <a:ext uri="{FF2B5EF4-FFF2-40B4-BE49-F238E27FC236}">
                <a16:creationId xmlns:a16="http://schemas.microsoft.com/office/drawing/2014/main" id="{4BB051B9-DB04-4F70-AEEA-9203327EB376}"/>
              </a:ext>
            </a:extLst>
          </p:cNvPr>
          <p:cNvSpPr txBox="1"/>
          <p:nvPr/>
        </p:nvSpPr>
        <p:spPr>
          <a:xfrm>
            <a:off x="4139952" y="4088105"/>
            <a:ext cx="1389442" cy="276999"/>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Mountain hare</a:t>
            </a:r>
          </a:p>
        </p:txBody>
      </p:sp>
      <p:sp>
        <p:nvSpPr>
          <p:cNvPr id="24" name="TextBox 23">
            <a:extLst>
              <a:ext uri="{FF2B5EF4-FFF2-40B4-BE49-F238E27FC236}">
                <a16:creationId xmlns:a16="http://schemas.microsoft.com/office/drawing/2014/main" id="{EA0CA4B6-041C-44EB-A0FA-31C79214A32F}"/>
              </a:ext>
            </a:extLst>
          </p:cNvPr>
          <p:cNvSpPr txBox="1"/>
          <p:nvPr/>
        </p:nvSpPr>
        <p:spPr>
          <a:xfrm>
            <a:off x="5594839" y="6309320"/>
            <a:ext cx="1389442" cy="276999"/>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Pike</a:t>
            </a:r>
          </a:p>
        </p:txBody>
      </p:sp>
      <p:grpSp>
        <p:nvGrpSpPr>
          <p:cNvPr id="29" name="Group 28">
            <a:extLst>
              <a:ext uri="{FF2B5EF4-FFF2-40B4-BE49-F238E27FC236}">
                <a16:creationId xmlns:a16="http://schemas.microsoft.com/office/drawing/2014/main" id="{64E420F5-5FD6-472F-AE9B-8FF02209E08A}"/>
              </a:ext>
            </a:extLst>
          </p:cNvPr>
          <p:cNvGrpSpPr/>
          <p:nvPr/>
        </p:nvGrpSpPr>
        <p:grpSpPr>
          <a:xfrm>
            <a:off x="4322707" y="4437112"/>
            <a:ext cx="3720404" cy="1814096"/>
            <a:chOff x="4307980" y="4632056"/>
            <a:chExt cx="3720404" cy="1814096"/>
          </a:xfrm>
        </p:grpSpPr>
        <p:pic>
          <p:nvPicPr>
            <p:cNvPr id="26" name="Picture 25">
              <a:extLst>
                <a:ext uri="{FF2B5EF4-FFF2-40B4-BE49-F238E27FC236}">
                  <a16:creationId xmlns:a16="http://schemas.microsoft.com/office/drawing/2014/main" id="{7E8B0100-1991-4D17-B954-B3B273A622D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84309" y="4632056"/>
              <a:ext cx="3598774" cy="1814096"/>
            </a:xfrm>
            <a:prstGeom prst="rect">
              <a:avLst/>
            </a:prstGeom>
          </p:spPr>
        </p:pic>
        <p:sp>
          <p:nvSpPr>
            <p:cNvPr id="28" name="Arc 27">
              <a:extLst>
                <a:ext uri="{FF2B5EF4-FFF2-40B4-BE49-F238E27FC236}">
                  <a16:creationId xmlns:a16="http://schemas.microsoft.com/office/drawing/2014/main" id="{E7AF6FF5-335E-437A-B16A-1F6A384E0B6B}"/>
                </a:ext>
              </a:extLst>
            </p:cNvPr>
            <p:cNvSpPr/>
            <p:nvPr/>
          </p:nvSpPr>
          <p:spPr>
            <a:xfrm rot="10800000">
              <a:off x="4307980" y="5693591"/>
              <a:ext cx="3720404" cy="687736"/>
            </a:xfrm>
            <a:prstGeom prst="arc">
              <a:avLst>
                <a:gd name="adj1" fmla="val 11018961"/>
                <a:gd name="adj2" fmla="val 21375625"/>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790597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76061A3-F172-43DF-9547-C256C2EF28E1}"/>
              </a:ext>
            </a:extLst>
          </p:cNvPr>
          <p:cNvPicPr>
            <a:picLocks noChangeAspect="1"/>
          </p:cNvPicPr>
          <p:nvPr/>
        </p:nvPicPr>
        <p:blipFill rotWithShape="1">
          <a:blip r:embed="rId2">
            <a:extLst>
              <a:ext uri="{28A0092B-C50C-407E-A947-70E740481C1C}">
                <a14:useLocalDpi xmlns:a14="http://schemas.microsoft.com/office/drawing/2010/main" val="0"/>
              </a:ext>
            </a:extLst>
          </a:blip>
          <a:srcRect l="22438" t="15788" r="21453" b="16417"/>
          <a:stretch/>
        </p:blipFill>
        <p:spPr>
          <a:xfrm>
            <a:off x="3275856" y="3194230"/>
            <a:ext cx="4743026" cy="2947538"/>
          </a:xfrm>
          <a:prstGeom prst="rect">
            <a:avLst/>
          </a:prstGeom>
        </p:spPr>
      </p:pic>
      <p:pic>
        <p:nvPicPr>
          <p:cNvPr id="10" name="Picture 9">
            <a:extLst>
              <a:ext uri="{FF2B5EF4-FFF2-40B4-BE49-F238E27FC236}">
                <a16:creationId xmlns:a16="http://schemas.microsoft.com/office/drawing/2014/main" id="{46ADA6E8-E59D-486C-A1C9-2B43D011924E}"/>
              </a:ext>
            </a:extLst>
          </p:cNvPr>
          <p:cNvPicPr>
            <a:picLocks noChangeAspect="1"/>
          </p:cNvPicPr>
          <p:nvPr/>
        </p:nvPicPr>
        <p:blipFill rotWithShape="1">
          <a:blip r:embed="rId3"/>
          <a:srcRect l="25808" t="25808" r="25808" b="21952"/>
          <a:stretch/>
        </p:blipFill>
        <p:spPr>
          <a:xfrm rot="5400000">
            <a:off x="701823" y="-685331"/>
            <a:ext cx="864097" cy="2267746"/>
          </a:xfrm>
          <a:prstGeom prst="rect">
            <a:avLst/>
          </a:prstGeom>
        </p:spPr>
      </p:pic>
      <p:sp>
        <p:nvSpPr>
          <p:cNvPr id="2" name="TextBox 1">
            <a:extLst>
              <a:ext uri="{FF2B5EF4-FFF2-40B4-BE49-F238E27FC236}">
                <a16:creationId xmlns:a16="http://schemas.microsoft.com/office/drawing/2014/main" id="{83ED3958-40FD-420E-B915-BE187915440C}"/>
              </a:ext>
            </a:extLst>
          </p:cNvPr>
          <p:cNvSpPr txBox="1"/>
          <p:nvPr/>
        </p:nvSpPr>
        <p:spPr>
          <a:xfrm>
            <a:off x="323528" y="260648"/>
            <a:ext cx="3177854" cy="6709529"/>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ACTIVITIES: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Within each animal group there are many types. Spend some time observing the different common garden birds that visit your garden, yard or street. See if you</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can identify them using</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this </a:t>
            </a:r>
            <a:r>
              <a:rPr lang="en-GB" dirty="0">
                <a:latin typeface="Arial" panose="020B0604020202020204" pitchFamily="34" charset="0"/>
                <a:cs typeface="Arial" panose="020B0604020202020204" pitchFamily="34" charset="0"/>
                <a:hlinkClick r:id="rId4"/>
              </a:rPr>
              <a:t>guide</a:t>
            </a:r>
            <a:r>
              <a:rPr lang="en-GB" dirty="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Read this </a:t>
            </a:r>
            <a:r>
              <a:rPr lang="en-GB" dirty="0">
                <a:latin typeface="Arial" panose="020B0604020202020204" pitchFamily="34" charset="0"/>
                <a:cs typeface="Arial" panose="020B0604020202020204" pitchFamily="34" charset="0"/>
                <a:hlinkClick r:id="rId5"/>
              </a:rPr>
              <a:t>poem</a:t>
            </a:r>
            <a:r>
              <a:rPr lang="en-GB" dirty="0">
                <a:latin typeface="Arial" panose="020B0604020202020204" pitchFamily="34" charset="0"/>
                <a:cs typeface="Arial" panose="020B0604020202020204" pitchFamily="34" charset="0"/>
              </a:rPr>
              <a:t> about magpies and luck. Count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the magpies you can see</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outside and match the number with the correct poem line to see the prediction!</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Can you make up</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your own counting poem</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about another type of bird?</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It doesn’t have to rhyme!</a:t>
            </a:r>
            <a:endParaRPr lang="en-GB" sz="2000" b="1" dirty="0">
              <a:latin typeface="Arial" panose="020B0604020202020204" pitchFamily="34" charset="0"/>
              <a:ea typeface="Calibri" panose="020F0502020204030204" pitchFamily="34" charset="0"/>
              <a:cs typeface="Times New Roman" panose="02020603050405020304" pitchFamily="18" charset="0"/>
            </a:endParaRPr>
          </a:p>
          <a:p>
            <a:pPr>
              <a:tabLst>
                <a:tab pos="201295" algn="l"/>
              </a:tabLst>
            </a:pPr>
            <a:endParaRPr lang="en-GB" sz="1600" dirty="0">
              <a:latin typeface="Arial" panose="020B060402020202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01436EDF-57FD-4AE5-93D5-04FBC830B87C}"/>
              </a:ext>
            </a:extLst>
          </p:cNvPr>
          <p:cNvPicPr>
            <a:picLocks noChangeAspect="1"/>
          </p:cNvPicPr>
          <p:nvPr/>
        </p:nvPicPr>
        <p:blipFill>
          <a:blip r:embed="rId6"/>
          <a:stretch>
            <a:fillRect/>
          </a:stretch>
        </p:blipFill>
        <p:spPr>
          <a:xfrm>
            <a:off x="8532440" y="82314"/>
            <a:ext cx="499915" cy="5694158"/>
          </a:xfrm>
          <a:prstGeom prst="rect">
            <a:avLst/>
          </a:prstGeom>
        </p:spPr>
      </p:pic>
      <p:pic>
        <p:nvPicPr>
          <p:cNvPr id="13" name="Picture 12">
            <a:extLst>
              <a:ext uri="{FF2B5EF4-FFF2-40B4-BE49-F238E27FC236}">
                <a16:creationId xmlns:a16="http://schemas.microsoft.com/office/drawing/2014/main" id="{47FA1615-286F-486D-B8C4-20D1B36D4142}"/>
              </a:ext>
            </a:extLst>
          </p:cNvPr>
          <p:cNvPicPr>
            <a:picLocks noChangeAspect="1"/>
          </p:cNvPicPr>
          <p:nvPr/>
        </p:nvPicPr>
        <p:blipFill>
          <a:blip r:embed="rId7"/>
          <a:stretch>
            <a:fillRect/>
          </a:stretch>
        </p:blipFill>
        <p:spPr>
          <a:xfrm>
            <a:off x="8671855" y="5877272"/>
            <a:ext cx="292633" cy="938865"/>
          </a:xfrm>
          <a:prstGeom prst="rect">
            <a:avLst/>
          </a:prstGeom>
        </p:spPr>
      </p:pic>
      <p:sp>
        <p:nvSpPr>
          <p:cNvPr id="18" name="TextBox 17">
            <a:extLst>
              <a:ext uri="{FF2B5EF4-FFF2-40B4-BE49-F238E27FC236}">
                <a16:creationId xmlns:a16="http://schemas.microsoft.com/office/drawing/2014/main" id="{04ACA706-019D-491E-A482-645C2E4BD7EC}"/>
              </a:ext>
            </a:extLst>
          </p:cNvPr>
          <p:cNvSpPr txBox="1"/>
          <p:nvPr/>
        </p:nvSpPr>
        <p:spPr>
          <a:xfrm>
            <a:off x="5162785" y="6146558"/>
            <a:ext cx="1793746" cy="276999"/>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Magpie, RSPB</a:t>
            </a:r>
          </a:p>
        </p:txBody>
      </p:sp>
      <p:pic>
        <p:nvPicPr>
          <p:cNvPr id="15" name="Picture 14">
            <a:extLst>
              <a:ext uri="{FF2B5EF4-FFF2-40B4-BE49-F238E27FC236}">
                <a16:creationId xmlns:a16="http://schemas.microsoft.com/office/drawing/2014/main" id="{72C84532-0B1F-45B7-9173-AB5765A9EDA3}"/>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8241" b="65310" l="31981" r="64216"/>
                    </a14:imgEffect>
                    <a14:imgEffect>
                      <a14:brightnessContrast bright="20000"/>
                    </a14:imgEffect>
                  </a14:imgLayer>
                </a14:imgProps>
              </a:ext>
              <a:ext uri="{28A0092B-C50C-407E-A947-70E740481C1C}">
                <a14:useLocalDpi xmlns:a14="http://schemas.microsoft.com/office/drawing/2010/main" val="0"/>
              </a:ext>
            </a:extLst>
          </a:blip>
          <a:srcRect l="27951" t="1107" r="31755" b="27556"/>
          <a:stretch/>
        </p:blipFill>
        <p:spPr>
          <a:xfrm>
            <a:off x="3131840" y="309734"/>
            <a:ext cx="3384376" cy="3994395"/>
          </a:xfrm>
          <a:prstGeom prst="rect">
            <a:avLst/>
          </a:prstGeom>
        </p:spPr>
      </p:pic>
      <p:pic>
        <p:nvPicPr>
          <p:cNvPr id="17" name="Picture 16">
            <a:extLst>
              <a:ext uri="{FF2B5EF4-FFF2-40B4-BE49-F238E27FC236}">
                <a16:creationId xmlns:a16="http://schemas.microsoft.com/office/drawing/2014/main" id="{6DB25896-480F-4634-B742-CE13C4C8E424}"/>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444208" y="-76504"/>
            <a:ext cx="1949963" cy="2924944"/>
          </a:xfrm>
          <a:prstGeom prst="rect">
            <a:avLst/>
          </a:prstGeom>
        </p:spPr>
      </p:pic>
      <p:sp>
        <p:nvSpPr>
          <p:cNvPr id="19" name="TextBox 18">
            <a:extLst>
              <a:ext uri="{FF2B5EF4-FFF2-40B4-BE49-F238E27FC236}">
                <a16:creationId xmlns:a16="http://schemas.microsoft.com/office/drawing/2014/main" id="{57BF5B94-C5F1-461F-B63B-9C867BC59C6A}"/>
              </a:ext>
            </a:extLst>
          </p:cNvPr>
          <p:cNvSpPr txBox="1"/>
          <p:nvPr/>
        </p:nvSpPr>
        <p:spPr>
          <a:xfrm>
            <a:off x="3851920" y="3728065"/>
            <a:ext cx="1793746" cy="276999"/>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Collared dove</a:t>
            </a:r>
          </a:p>
        </p:txBody>
      </p:sp>
      <p:sp>
        <p:nvSpPr>
          <p:cNvPr id="20" name="TextBox 19">
            <a:extLst>
              <a:ext uri="{FF2B5EF4-FFF2-40B4-BE49-F238E27FC236}">
                <a16:creationId xmlns:a16="http://schemas.microsoft.com/office/drawing/2014/main" id="{5C19A3DF-A04A-43DA-8528-01409B3371FF}"/>
              </a:ext>
            </a:extLst>
          </p:cNvPr>
          <p:cNvSpPr txBox="1"/>
          <p:nvPr/>
        </p:nvSpPr>
        <p:spPr>
          <a:xfrm>
            <a:off x="6456659" y="2658978"/>
            <a:ext cx="1793746" cy="276999"/>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Robin</a:t>
            </a:r>
          </a:p>
        </p:txBody>
      </p:sp>
    </p:spTree>
    <p:extLst>
      <p:ext uri="{BB962C8B-B14F-4D97-AF65-F5344CB8AC3E}">
        <p14:creationId xmlns:p14="http://schemas.microsoft.com/office/powerpoint/2010/main" val="1538424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FEC2B5C-7573-47C5-941C-F800BBFA8E71}"/>
              </a:ext>
            </a:extLst>
          </p:cNvPr>
          <p:cNvGrpSpPr/>
          <p:nvPr/>
        </p:nvGrpSpPr>
        <p:grpSpPr>
          <a:xfrm>
            <a:off x="4262924" y="127076"/>
            <a:ext cx="3699146" cy="892234"/>
            <a:chOff x="-63248" y="-27383"/>
            <a:chExt cx="3699146" cy="1478061"/>
          </a:xfrm>
        </p:grpSpPr>
        <p:pic>
          <p:nvPicPr>
            <p:cNvPr id="15" name="Picture 14">
              <a:extLst>
                <a:ext uri="{FF2B5EF4-FFF2-40B4-BE49-F238E27FC236}">
                  <a16:creationId xmlns:a16="http://schemas.microsoft.com/office/drawing/2014/main" id="{D2509AF4-2AF7-4AF4-8BA7-E2F776B723C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1116" b="73581" l="30646" r="69354"/>
                      </a14:imgEffect>
                    </a14:imgLayer>
                  </a14:imgProps>
                </a:ext>
              </a:extLst>
            </a:blip>
            <a:srcRect l="25808" t="25808" r="25808" b="21111"/>
            <a:stretch/>
          </p:blipFill>
          <p:spPr>
            <a:xfrm rot="5400000">
              <a:off x="320640" y="-368349"/>
              <a:ext cx="1422272" cy="2190047"/>
            </a:xfrm>
            <a:prstGeom prst="rect">
              <a:avLst/>
            </a:prstGeom>
          </p:spPr>
        </p:pic>
        <p:pic>
          <p:nvPicPr>
            <p:cNvPr id="18" name="Picture 17">
              <a:extLst>
                <a:ext uri="{FF2B5EF4-FFF2-40B4-BE49-F238E27FC236}">
                  <a16:creationId xmlns:a16="http://schemas.microsoft.com/office/drawing/2014/main" id="{09A77BD7-550B-4A54-A645-D5895E43CE7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1116" b="73581" l="30646" r="69354"/>
                      </a14:imgEffect>
                    </a14:imgLayer>
                  </a14:imgProps>
                </a:ext>
              </a:extLst>
            </a:blip>
            <a:srcRect l="25808" t="25808" r="25808" b="21111"/>
            <a:stretch/>
          </p:blipFill>
          <p:spPr>
            <a:xfrm rot="5400000">
              <a:off x="1073155" y="-355482"/>
              <a:ext cx="1422272" cy="2190047"/>
            </a:xfrm>
            <a:prstGeom prst="rect">
              <a:avLst/>
            </a:prstGeom>
          </p:spPr>
        </p:pic>
        <p:pic>
          <p:nvPicPr>
            <p:cNvPr id="19" name="Picture 18">
              <a:extLst>
                <a:ext uri="{FF2B5EF4-FFF2-40B4-BE49-F238E27FC236}">
                  <a16:creationId xmlns:a16="http://schemas.microsoft.com/office/drawing/2014/main" id="{CE84F5AA-51D8-49CB-836C-7CA5B32DE12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1116" b="73581" l="30646" r="69354"/>
                      </a14:imgEffect>
                    </a14:imgLayer>
                  </a14:imgProps>
                </a:ext>
              </a:extLst>
            </a:blip>
            <a:srcRect l="25808" t="25808" r="25808" b="21111"/>
            <a:stretch/>
          </p:blipFill>
          <p:spPr>
            <a:xfrm rot="5400000">
              <a:off x="1829739" y="-411271"/>
              <a:ext cx="1422272" cy="2190047"/>
            </a:xfrm>
            <a:prstGeom prst="rect">
              <a:avLst/>
            </a:prstGeom>
          </p:spPr>
        </p:pic>
      </p:grpSp>
      <p:pic>
        <p:nvPicPr>
          <p:cNvPr id="12" name="Picture 11">
            <a:extLst>
              <a:ext uri="{FF2B5EF4-FFF2-40B4-BE49-F238E27FC236}">
                <a16:creationId xmlns:a16="http://schemas.microsoft.com/office/drawing/2014/main" id="{01436EDF-57FD-4AE5-93D5-04FBC830B87C}"/>
              </a:ext>
            </a:extLst>
          </p:cNvPr>
          <p:cNvPicPr>
            <a:picLocks noChangeAspect="1"/>
          </p:cNvPicPr>
          <p:nvPr/>
        </p:nvPicPr>
        <p:blipFill>
          <a:blip r:embed="rId4"/>
          <a:stretch>
            <a:fillRect/>
          </a:stretch>
        </p:blipFill>
        <p:spPr>
          <a:xfrm>
            <a:off x="8532440" y="96381"/>
            <a:ext cx="499915" cy="5694158"/>
          </a:xfrm>
          <a:prstGeom prst="rect">
            <a:avLst/>
          </a:prstGeom>
        </p:spPr>
      </p:pic>
      <p:pic>
        <p:nvPicPr>
          <p:cNvPr id="13" name="Picture 12">
            <a:extLst>
              <a:ext uri="{FF2B5EF4-FFF2-40B4-BE49-F238E27FC236}">
                <a16:creationId xmlns:a16="http://schemas.microsoft.com/office/drawing/2014/main" id="{47FA1615-286F-486D-B8C4-20D1B36D4142}"/>
              </a:ext>
            </a:extLst>
          </p:cNvPr>
          <p:cNvPicPr>
            <a:picLocks noChangeAspect="1"/>
          </p:cNvPicPr>
          <p:nvPr/>
        </p:nvPicPr>
        <p:blipFill>
          <a:blip r:embed="rId5"/>
          <a:stretch>
            <a:fillRect/>
          </a:stretch>
        </p:blipFill>
        <p:spPr>
          <a:xfrm>
            <a:off x="8676456" y="5860044"/>
            <a:ext cx="292633" cy="938865"/>
          </a:xfrm>
          <a:prstGeom prst="rect">
            <a:avLst/>
          </a:prstGeom>
        </p:spPr>
      </p:pic>
      <p:sp>
        <p:nvSpPr>
          <p:cNvPr id="2" name="TextBox 1">
            <a:extLst>
              <a:ext uri="{FF2B5EF4-FFF2-40B4-BE49-F238E27FC236}">
                <a16:creationId xmlns:a16="http://schemas.microsoft.com/office/drawing/2014/main" id="{83ED3958-40FD-420E-B915-BE187915440C}"/>
              </a:ext>
            </a:extLst>
          </p:cNvPr>
          <p:cNvSpPr txBox="1"/>
          <p:nvPr/>
        </p:nvSpPr>
        <p:spPr>
          <a:xfrm>
            <a:off x="4640200" y="332656"/>
            <a:ext cx="3764426" cy="4862870"/>
          </a:xfrm>
          <a:prstGeom prst="rect">
            <a:avLst/>
          </a:prstGeom>
          <a:noFill/>
        </p:spPr>
        <p:txBody>
          <a:bodyPr wrap="square" rtlCol="0">
            <a:spAutoFit/>
          </a:bodyPr>
          <a:lstStyle/>
          <a:p>
            <a:pPr>
              <a:tabLst>
                <a:tab pos="201295" algn="l"/>
              </a:tabLst>
            </a:pPr>
            <a:r>
              <a:rPr lang="en-GB" sz="2000" b="1" dirty="0">
                <a:latin typeface="Arial" panose="020B0604020202020204" pitchFamily="34" charset="0"/>
                <a:ea typeface="Calibri" panose="020F0502020204030204" pitchFamily="34" charset="0"/>
                <a:cs typeface="Times New Roman" panose="02020603050405020304" pitchFamily="18" charset="0"/>
              </a:rPr>
              <a:t>FURTHER RESEARCH:</a:t>
            </a:r>
          </a:p>
          <a:p>
            <a:pPr>
              <a:tabLst>
                <a:tab pos="201295" algn="l"/>
              </a:tabLst>
            </a:pPr>
            <a:br>
              <a:rPr lang="en-GB" sz="2000" b="1" dirty="0">
                <a:latin typeface="Arial" panose="020B0604020202020204" pitchFamily="34" charset="0"/>
                <a:ea typeface="Calibri" panose="020F0502020204030204" pitchFamily="34" charset="0"/>
                <a:cs typeface="Times New Roman" panose="02020603050405020304" pitchFamily="18" charset="0"/>
              </a:rPr>
            </a:br>
            <a:r>
              <a:rPr lang="en-GB" dirty="0">
                <a:latin typeface="Arial" panose="020B0604020202020204" pitchFamily="34" charset="0"/>
                <a:ea typeface="Calibri" panose="020F0502020204030204" pitchFamily="34" charset="0"/>
                <a:cs typeface="Times New Roman" panose="02020603050405020304" pitchFamily="18" charset="0"/>
              </a:rPr>
              <a:t>Find out more about animals and classification </a:t>
            </a:r>
            <a:r>
              <a:rPr lang="en-GB" dirty="0">
                <a:latin typeface="Arial" panose="020B0604020202020204" pitchFamily="34" charset="0"/>
                <a:ea typeface="Calibri" panose="020F0502020204030204" pitchFamily="34" charset="0"/>
                <a:cs typeface="Times New Roman" panose="02020603050405020304" pitchFamily="18" charset="0"/>
                <a:hlinkClick r:id="rId6"/>
              </a:rPr>
              <a:t>here</a:t>
            </a:r>
            <a:r>
              <a:rPr lang="en-GB" dirty="0">
                <a:latin typeface="Arial" panose="020B0604020202020204" pitchFamily="34" charset="0"/>
                <a:ea typeface="Calibri" panose="020F0502020204030204" pitchFamily="34" charset="0"/>
                <a:cs typeface="Times New Roman" panose="02020603050405020304" pitchFamily="18" charset="0"/>
              </a:rPr>
              <a:t>.</a:t>
            </a:r>
          </a:p>
          <a:p>
            <a:pPr>
              <a:tabLst>
                <a:tab pos="201295" algn="l"/>
              </a:tabLst>
            </a:pPr>
            <a:endParaRPr lang="en-GB" dirty="0">
              <a:latin typeface="Arial" panose="020B0604020202020204" pitchFamily="34" charset="0"/>
              <a:ea typeface="Calibri" panose="020F0502020204030204" pitchFamily="34" charset="0"/>
              <a:cs typeface="Times New Roman" panose="02020603050405020304" pitchFamily="18" charset="0"/>
            </a:endParaRPr>
          </a:p>
          <a:p>
            <a:pPr>
              <a:tabLst>
                <a:tab pos="201295" algn="l"/>
              </a:tabLst>
            </a:pPr>
            <a:r>
              <a:rPr lang="en-GB" dirty="0">
                <a:latin typeface="Arial" panose="020B0604020202020204" pitchFamily="34" charset="0"/>
                <a:ea typeface="Calibri" panose="020F0502020204030204" pitchFamily="34" charset="0"/>
                <a:cs typeface="Times New Roman" panose="02020603050405020304" pitchFamily="18" charset="0"/>
              </a:rPr>
              <a:t>Find out how we can help birds, bees and butterflies visit the garden </a:t>
            </a:r>
            <a:r>
              <a:rPr lang="en-GB" dirty="0">
                <a:latin typeface="Arial" panose="020B0604020202020204" pitchFamily="34" charset="0"/>
                <a:ea typeface="Calibri" panose="020F0502020204030204" pitchFamily="34" charset="0"/>
                <a:cs typeface="Times New Roman" panose="02020603050405020304" pitchFamily="18" charset="0"/>
                <a:hlinkClick r:id="rId7"/>
              </a:rPr>
              <a:t>here</a:t>
            </a:r>
            <a:r>
              <a:rPr lang="en-GB" dirty="0">
                <a:latin typeface="Arial" panose="020B0604020202020204" pitchFamily="34" charset="0"/>
                <a:ea typeface="Calibri" panose="020F0502020204030204" pitchFamily="34" charset="0"/>
                <a:cs typeface="Times New Roman" panose="02020603050405020304" pitchFamily="18" charset="0"/>
              </a:rPr>
              <a:t> and </a:t>
            </a:r>
            <a:r>
              <a:rPr lang="en-GB" dirty="0">
                <a:latin typeface="Arial" panose="020B0604020202020204" pitchFamily="34" charset="0"/>
                <a:ea typeface="Calibri" panose="020F0502020204030204" pitchFamily="34" charset="0"/>
                <a:cs typeface="Times New Roman" panose="02020603050405020304" pitchFamily="18" charset="0"/>
                <a:hlinkClick r:id="rId8"/>
              </a:rPr>
              <a:t>here</a:t>
            </a:r>
            <a:r>
              <a:rPr lang="en-GB" dirty="0">
                <a:latin typeface="Arial" panose="020B0604020202020204" pitchFamily="34" charset="0"/>
                <a:ea typeface="Calibri" panose="020F0502020204030204" pitchFamily="34" charset="0"/>
                <a:cs typeface="Times New Roman" panose="02020603050405020304" pitchFamily="18" charset="0"/>
              </a:rPr>
              <a:t>.</a:t>
            </a:r>
          </a:p>
          <a:p>
            <a:pPr>
              <a:tabLst>
                <a:tab pos="201295" algn="l"/>
              </a:tabLst>
            </a:pPr>
            <a:endParaRPr lang="en-GB" dirty="0">
              <a:latin typeface="Arial" panose="020B0604020202020204" pitchFamily="34" charset="0"/>
              <a:ea typeface="Calibri" panose="020F0502020204030204" pitchFamily="34" charset="0"/>
              <a:cs typeface="Times New Roman" panose="02020603050405020304" pitchFamily="18" charset="0"/>
            </a:endParaRPr>
          </a:p>
          <a:p>
            <a:pPr>
              <a:tabLst>
                <a:tab pos="201295" algn="l"/>
              </a:tabLst>
            </a:pPr>
            <a:r>
              <a:rPr lang="en-GB" dirty="0">
                <a:latin typeface="Arial" panose="020B0604020202020204" pitchFamily="34" charset="0"/>
                <a:ea typeface="Calibri" panose="020F0502020204030204" pitchFamily="34" charset="0"/>
                <a:cs typeface="Times New Roman" panose="02020603050405020304" pitchFamily="18" charset="0"/>
              </a:rPr>
              <a:t>Find out about Gallery Oldham’s natural history collection </a:t>
            </a:r>
            <a:r>
              <a:rPr lang="en-GB" dirty="0">
                <a:latin typeface="Arial" panose="020B0604020202020204" pitchFamily="34" charset="0"/>
                <a:ea typeface="Calibri" panose="020F0502020204030204" pitchFamily="34" charset="0"/>
                <a:cs typeface="Times New Roman" panose="02020603050405020304" pitchFamily="18" charset="0"/>
                <a:hlinkClick r:id="rId9"/>
              </a:rPr>
              <a:t>here</a:t>
            </a:r>
            <a:r>
              <a:rPr lang="en-GB" dirty="0">
                <a:latin typeface="Arial" panose="020B0604020202020204" pitchFamily="34" charset="0"/>
                <a:ea typeface="Calibri" panose="020F0502020204030204" pitchFamily="34" charset="0"/>
                <a:cs typeface="Times New Roman" panose="02020603050405020304" pitchFamily="18" charset="0"/>
              </a:rPr>
              <a:t>.</a:t>
            </a:r>
          </a:p>
          <a:p>
            <a:pPr>
              <a:tabLst>
                <a:tab pos="201295" algn="l"/>
              </a:tabLst>
            </a:pPr>
            <a:endParaRPr lang="en-GB" dirty="0">
              <a:latin typeface="Arial" panose="020B0604020202020204" pitchFamily="34" charset="0"/>
              <a:ea typeface="Calibri" panose="020F0502020204030204" pitchFamily="34" charset="0"/>
              <a:cs typeface="Times New Roman" panose="02020603050405020304" pitchFamily="18" charset="0"/>
            </a:endParaRPr>
          </a:p>
          <a:p>
            <a:pPr>
              <a:tabLst>
                <a:tab pos="201295" algn="l"/>
              </a:tabLst>
            </a:pPr>
            <a:endParaRPr lang="en-GB" dirty="0">
              <a:latin typeface="Arial" panose="020B0604020202020204" pitchFamily="34" charset="0"/>
              <a:ea typeface="Calibri" panose="020F0502020204030204" pitchFamily="34" charset="0"/>
              <a:cs typeface="Times New Roman" panose="02020603050405020304" pitchFamily="18" charset="0"/>
            </a:endParaRPr>
          </a:p>
          <a:p>
            <a:pPr>
              <a:tabLst>
                <a:tab pos="201295" algn="l"/>
              </a:tabLst>
            </a:pPr>
            <a:endParaRPr lang="en-GB" dirty="0">
              <a:latin typeface="Arial" panose="020B0604020202020204" pitchFamily="34" charset="0"/>
              <a:ea typeface="Calibri" panose="020F0502020204030204" pitchFamily="34" charset="0"/>
              <a:cs typeface="Times New Roman" panose="02020603050405020304" pitchFamily="18" charset="0"/>
            </a:endParaRPr>
          </a:p>
          <a:p>
            <a:pPr>
              <a:tabLst>
                <a:tab pos="201295" algn="l"/>
              </a:tabLst>
            </a:pPr>
            <a:endParaRPr lang="en-GB" dirty="0">
              <a:latin typeface="Arial" panose="020B0604020202020204" pitchFamily="34" charset="0"/>
              <a:ea typeface="Calibri" panose="020F0502020204030204" pitchFamily="34" charset="0"/>
              <a:cs typeface="Times New Roman" panose="02020603050405020304" pitchFamily="18" charset="0"/>
            </a:endParaRPr>
          </a:p>
          <a:p>
            <a:pPr>
              <a:tabLst>
                <a:tab pos="201295" algn="l"/>
              </a:tabLst>
            </a:pPr>
            <a:endParaRPr lang="en-GB" dirty="0">
              <a:latin typeface="Arial" panose="020B0604020202020204" pitchFamily="34" charset="0"/>
              <a:ea typeface="Calibri" panose="020F0502020204030204" pitchFamily="34" charset="0"/>
              <a:cs typeface="Times New Roman" panose="02020603050405020304" pitchFamily="18" charset="0"/>
            </a:endParaRPr>
          </a:p>
          <a:p>
            <a:pPr>
              <a:tabLst>
                <a:tab pos="201295" algn="l"/>
              </a:tabLst>
            </a:pPr>
            <a:endParaRPr lang="en-GB" dirty="0">
              <a:latin typeface="Arial" panose="020B060402020202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B1AAC647-A122-49EA-84EA-A8FA0C4F0BA8}"/>
              </a:ext>
            </a:extLst>
          </p:cNvPr>
          <p:cNvPicPr>
            <a:picLocks noChangeAspect="1"/>
          </p:cNvPicPr>
          <p:nvPr/>
        </p:nvPicPr>
        <p:blipFill>
          <a:blip r:embed="rId10"/>
          <a:stretch>
            <a:fillRect/>
          </a:stretch>
        </p:blipFill>
        <p:spPr>
          <a:xfrm>
            <a:off x="2066327" y="4818845"/>
            <a:ext cx="5011346" cy="182896"/>
          </a:xfrm>
          <a:prstGeom prst="rect">
            <a:avLst/>
          </a:prstGeom>
        </p:spPr>
      </p:pic>
      <p:sp>
        <p:nvSpPr>
          <p:cNvPr id="6" name="Rectangle 5">
            <a:extLst>
              <a:ext uri="{FF2B5EF4-FFF2-40B4-BE49-F238E27FC236}">
                <a16:creationId xmlns:a16="http://schemas.microsoft.com/office/drawing/2014/main" id="{FE3CFDF9-B8FF-41EF-9B8B-E8C4ABF0E033}"/>
              </a:ext>
            </a:extLst>
          </p:cNvPr>
          <p:cNvSpPr/>
          <p:nvPr/>
        </p:nvSpPr>
        <p:spPr>
          <a:xfrm>
            <a:off x="323528" y="4977669"/>
            <a:ext cx="8203218" cy="1508105"/>
          </a:xfrm>
          <a:prstGeom prst="rect">
            <a:avLst/>
          </a:prstGeom>
        </p:spPr>
        <p:txBody>
          <a:bodyPr wrap="square">
            <a:spAutoFit/>
          </a:bodyPr>
          <a:lstStyle/>
          <a:p>
            <a:endParaRPr lang="en-GB" sz="2000" b="1"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Share with us your bird counting poems, and the birds you have designed via email </a:t>
            </a:r>
            <a:r>
              <a:rPr lang="en-GB" dirty="0">
                <a:latin typeface="Arial" panose="020B0604020202020204" pitchFamily="34" charset="0"/>
                <a:cs typeface="Arial" panose="020B0604020202020204" pitchFamily="34" charset="0"/>
                <a:hlinkClick r:id="rId11"/>
              </a:rPr>
              <a:t>librariesandgalleryschools@oldham.gov.uk</a:t>
            </a:r>
            <a:r>
              <a:rPr lang="en-GB" dirty="0">
                <a:latin typeface="Arial" panose="020B0604020202020204" pitchFamily="34" charset="0"/>
                <a:cs typeface="Arial" panose="020B0604020202020204" pitchFamily="34" charset="0"/>
              </a:rPr>
              <a:t> or social media:</a:t>
            </a: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       Gallery Oldham                 @GalleryOldham                  @galleryoldham</a:t>
            </a:r>
          </a:p>
        </p:txBody>
      </p:sp>
      <p:pic>
        <p:nvPicPr>
          <p:cNvPr id="9" name="Picture 8">
            <a:extLst>
              <a:ext uri="{FF2B5EF4-FFF2-40B4-BE49-F238E27FC236}">
                <a16:creationId xmlns:a16="http://schemas.microsoft.com/office/drawing/2014/main" id="{D39A3757-F4D4-4F5C-8F70-C90F6254EF0F}"/>
              </a:ext>
            </a:extLst>
          </p:cNvPr>
          <p:cNvPicPr>
            <a:picLocks noChangeAspect="1"/>
          </p:cNvPicPr>
          <p:nvPr/>
        </p:nvPicPr>
        <p:blipFill>
          <a:blip r:embed="rId12"/>
          <a:stretch>
            <a:fillRect/>
          </a:stretch>
        </p:blipFill>
        <p:spPr>
          <a:xfrm>
            <a:off x="3075302" y="4077072"/>
            <a:ext cx="2993395" cy="536494"/>
          </a:xfrm>
          <a:prstGeom prst="rect">
            <a:avLst/>
          </a:prstGeom>
        </p:spPr>
      </p:pic>
      <p:pic>
        <p:nvPicPr>
          <p:cNvPr id="11" name="Picture 10">
            <a:extLst>
              <a:ext uri="{FF2B5EF4-FFF2-40B4-BE49-F238E27FC236}">
                <a16:creationId xmlns:a16="http://schemas.microsoft.com/office/drawing/2014/main" id="{63600881-26B2-4A86-8AAA-0F5568D2B374}"/>
              </a:ext>
            </a:extLst>
          </p:cNvPr>
          <p:cNvPicPr>
            <a:picLocks noChangeAspect="1"/>
          </p:cNvPicPr>
          <p:nvPr/>
        </p:nvPicPr>
        <p:blipFill>
          <a:blip r:embed="rId13"/>
          <a:stretch>
            <a:fillRect/>
          </a:stretch>
        </p:blipFill>
        <p:spPr>
          <a:xfrm>
            <a:off x="395536" y="6138272"/>
            <a:ext cx="5907536" cy="347502"/>
          </a:xfrm>
          <a:prstGeom prst="rect">
            <a:avLst/>
          </a:prstGeom>
        </p:spPr>
      </p:pic>
      <p:pic>
        <p:nvPicPr>
          <p:cNvPr id="16" name="Picture 15">
            <a:extLst>
              <a:ext uri="{FF2B5EF4-FFF2-40B4-BE49-F238E27FC236}">
                <a16:creationId xmlns:a16="http://schemas.microsoft.com/office/drawing/2014/main" id="{6CDD6CA0-0C0D-4ED6-A21B-329161EF9D29}"/>
              </a:ext>
            </a:extLst>
          </p:cNvPr>
          <p:cNvPicPr>
            <a:picLocks noChangeAspect="1"/>
          </p:cNvPicPr>
          <p:nvPr/>
        </p:nvPicPr>
        <p:blipFill rotWithShape="1">
          <a:blip r:embed="rId14"/>
          <a:srcRect l="25808" t="25808" r="25808" b="21111"/>
          <a:stretch/>
        </p:blipFill>
        <p:spPr>
          <a:xfrm rot="5400000">
            <a:off x="687771" y="-383219"/>
            <a:ext cx="864097" cy="1863800"/>
          </a:xfrm>
          <a:prstGeom prst="rect">
            <a:avLst/>
          </a:prstGeom>
        </p:spPr>
      </p:pic>
      <p:sp>
        <p:nvSpPr>
          <p:cNvPr id="14" name="TextBox 13">
            <a:extLst>
              <a:ext uri="{FF2B5EF4-FFF2-40B4-BE49-F238E27FC236}">
                <a16:creationId xmlns:a16="http://schemas.microsoft.com/office/drawing/2014/main" id="{EA68224B-D138-48FC-948E-7FECCFB10132}"/>
              </a:ext>
            </a:extLst>
          </p:cNvPr>
          <p:cNvSpPr txBox="1"/>
          <p:nvPr/>
        </p:nvSpPr>
        <p:spPr>
          <a:xfrm>
            <a:off x="475928" y="332656"/>
            <a:ext cx="3010176" cy="4093428"/>
          </a:xfrm>
          <a:prstGeom prst="rect">
            <a:avLst/>
          </a:prstGeom>
          <a:noFill/>
        </p:spPr>
        <p:txBody>
          <a:bodyPr wrap="square" rtlCol="0">
            <a:spAutoFit/>
          </a:bodyPr>
          <a:lstStyle/>
          <a:p>
            <a:pPr>
              <a:tabLst>
                <a:tab pos="201295" algn="l"/>
              </a:tabLst>
            </a:pPr>
            <a:r>
              <a:rPr lang="en-GB" sz="2000" b="1" dirty="0">
                <a:latin typeface="Arial" panose="020B0604020202020204" pitchFamily="34" charset="0"/>
                <a:ea typeface="Calibri" panose="020F0502020204030204" pitchFamily="34" charset="0"/>
                <a:cs typeface="Times New Roman" panose="02020603050405020304" pitchFamily="18" charset="0"/>
              </a:rPr>
              <a:t>ACTIVITY:</a:t>
            </a:r>
          </a:p>
          <a:p>
            <a:pPr>
              <a:tabLst>
                <a:tab pos="201295" algn="l"/>
              </a:tabLst>
            </a:pPr>
            <a:endParaRPr lang="en-GB" sz="2000" b="1" dirty="0">
              <a:latin typeface="Arial" panose="020B0604020202020204" pitchFamily="34" charset="0"/>
              <a:ea typeface="Calibri" panose="020F0502020204030204" pitchFamily="34" charset="0"/>
              <a:cs typeface="Times New Roman" panose="02020603050405020304" pitchFamily="18" charset="0"/>
            </a:endParaRPr>
          </a:p>
          <a:p>
            <a:pPr>
              <a:tabLst>
                <a:tab pos="201295" algn="l"/>
              </a:tabLst>
            </a:pPr>
            <a:r>
              <a:rPr lang="en-GB" dirty="0">
                <a:latin typeface="Arial" panose="020B0604020202020204" pitchFamily="34" charset="0"/>
                <a:ea typeface="Calibri" panose="020F0502020204030204" pitchFamily="34" charset="0"/>
                <a:cs typeface="Times New Roman" panose="02020603050405020304" pitchFamily="18" charset="0"/>
              </a:rPr>
              <a:t>Design your own bird. What patterns will its feathers have? What size and shape will its beak be? What will its claws look like? Think about where your bird might live and what it will eat to help you make decisions about its features!</a:t>
            </a:r>
            <a:r>
              <a:rPr lang="en-GB" sz="2000" b="1" dirty="0">
                <a:latin typeface="Arial" panose="020B0604020202020204" pitchFamily="34" charset="0"/>
                <a:ea typeface="Calibri" panose="020F0502020204030204" pitchFamily="34" charset="0"/>
                <a:cs typeface="Times New Roman" panose="02020603050405020304" pitchFamily="18" charset="0"/>
              </a:rPr>
              <a:t> </a:t>
            </a:r>
          </a:p>
          <a:p>
            <a:pPr>
              <a:tabLst>
                <a:tab pos="201295" algn="l"/>
              </a:tabLst>
            </a:pPr>
            <a:br>
              <a:rPr lang="en-GB" sz="2000" b="1" dirty="0">
                <a:latin typeface="Arial" panose="020B0604020202020204" pitchFamily="34" charset="0"/>
                <a:ea typeface="Calibri" panose="020F0502020204030204" pitchFamily="34" charset="0"/>
                <a:cs typeface="Times New Roman" panose="02020603050405020304" pitchFamily="18" charset="0"/>
              </a:rPr>
            </a:br>
            <a:endParaRPr lang="en-GB"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3412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2899</TotalTime>
  <Words>335</Words>
  <Application>Microsoft Office PowerPoint</Application>
  <PresentationFormat>On-screen Show (4:3)</PresentationFormat>
  <Paragraphs>44</Paragraphs>
  <Slides>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PowerPoint Presentation</vt:lpstr>
      <vt:lpstr>PowerPoint Presentation</vt:lpstr>
      <vt:lpstr>PowerPoint Presentation</vt:lpstr>
      <vt:lpstr>PowerPoint Presentation</vt:lpstr>
    </vt:vector>
  </TitlesOfParts>
  <Company>Unity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Watt</dc:creator>
  <cp:lastModifiedBy>Lauren Massey</cp:lastModifiedBy>
  <cp:revision>183</cp:revision>
  <dcterms:created xsi:type="dcterms:W3CDTF">2018-12-11T16:01:18Z</dcterms:created>
  <dcterms:modified xsi:type="dcterms:W3CDTF">2023-11-06T12:17:16Z</dcterms:modified>
</cp:coreProperties>
</file>