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8" r:id="rId3"/>
    <p:sldId id="326" r:id="rId4"/>
    <p:sldId id="327" r:id="rId5"/>
    <p:sldId id="328" r:id="rId6"/>
    <p:sldId id="329" r:id="rId7"/>
    <p:sldId id="330"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1515"/>
    <a:srgbClr val="9966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868" autoAdjust="0"/>
    <p:restoredTop sz="94227" autoAdjust="0"/>
  </p:normalViewPr>
  <p:slideViewPr>
    <p:cSldViewPr>
      <p:cViewPr varScale="1">
        <p:scale>
          <a:sx n="72" d="100"/>
          <a:sy n="72" d="100"/>
        </p:scale>
        <p:origin x="1434"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E0D950A-2E8C-4639-993A-780BD07FC9A8}" type="datetimeFigureOut">
              <a:rPr lang="en-GB" smtClean="0"/>
              <a:t>06/11/2023</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A3C071C-00D1-4C63-A64A-D44005094F14}" type="slidenum">
              <a:rPr lang="en-GB" smtClean="0"/>
              <a:t>‹#›</a:t>
            </a:fld>
            <a:endParaRPr lang="en-GB"/>
          </a:p>
        </p:txBody>
      </p:sp>
    </p:spTree>
    <p:extLst>
      <p:ext uri="{BB962C8B-B14F-4D97-AF65-F5344CB8AC3E}">
        <p14:creationId xmlns:p14="http://schemas.microsoft.com/office/powerpoint/2010/main" val="4885316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3C071C-00D1-4C63-A64A-D44005094F14}" type="slidenum">
              <a:rPr lang="en-GB" smtClean="0"/>
              <a:t>1</a:t>
            </a:fld>
            <a:endParaRPr lang="en-GB"/>
          </a:p>
        </p:txBody>
      </p:sp>
    </p:spTree>
    <p:extLst>
      <p:ext uri="{BB962C8B-B14F-4D97-AF65-F5344CB8AC3E}">
        <p14:creationId xmlns:p14="http://schemas.microsoft.com/office/powerpoint/2010/main" val="95222028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3C071C-00D1-4C63-A64A-D44005094F14}" type="slidenum">
              <a:rPr lang="en-GB" smtClean="0"/>
              <a:t>2</a:t>
            </a:fld>
            <a:endParaRPr lang="en-GB"/>
          </a:p>
        </p:txBody>
      </p:sp>
    </p:spTree>
    <p:extLst>
      <p:ext uri="{BB962C8B-B14F-4D97-AF65-F5344CB8AC3E}">
        <p14:creationId xmlns:p14="http://schemas.microsoft.com/office/powerpoint/2010/main" val="27733654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3C071C-00D1-4C63-A64A-D44005094F14}" type="slidenum">
              <a:rPr lang="en-GB" smtClean="0"/>
              <a:t>3</a:t>
            </a:fld>
            <a:endParaRPr lang="en-GB"/>
          </a:p>
        </p:txBody>
      </p:sp>
    </p:spTree>
    <p:extLst>
      <p:ext uri="{BB962C8B-B14F-4D97-AF65-F5344CB8AC3E}">
        <p14:creationId xmlns:p14="http://schemas.microsoft.com/office/powerpoint/2010/main" val="22992749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3C071C-00D1-4C63-A64A-D44005094F14}" type="slidenum">
              <a:rPr lang="en-GB" smtClean="0"/>
              <a:t>4</a:t>
            </a:fld>
            <a:endParaRPr lang="en-GB"/>
          </a:p>
        </p:txBody>
      </p:sp>
    </p:spTree>
    <p:extLst>
      <p:ext uri="{BB962C8B-B14F-4D97-AF65-F5344CB8AC3E}">
        <p14:creationId xmlns:p14="http://schemas.microsoft.com/office/powerpoint/2010/main" val="7950570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3C071C-00D1-4C63-A64A-D44005094F14}" type="slidenum">
              <a:rPr lang="en-GB" smtClean="0"/>
              <a:t>5</a:t>
            </a:fld>
            <a:endParaRPr lang="en-GB"/>
          </a:p>
        </p:txBody>
      </p:sp>
    </p:spTree>
    <p:extLst>
      <p:ext uri="{BB962C8B-B14F-4D97-AF65-F5344CB8AC3E}">
        <p14:creationId xmlns:p14="http://schemas.microsoft.com/office/powerpoint/2010/main" val="3126732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A3C071C-00D1-4C63-A64A-D44005094F14}" type="slidenum">
              <a:rPr lang="en-GB" smtClean="0"/>
              <a:t>6</a:t>
            </a:fld>
            <a:endParaRPr lang="en-GB"/>
          </a:p>
        </p:txBody>
      </p:sp>
    </p:spTree>
    <p:extLst>
      <p:ext uri="{BB962C8B-B14F-4D97-AF65-F5344CB8AC3E}">
        <p14:creationId xmlns:p14="http://schemas.microsoft.com/office/powerpoint/2010/main" val="17740905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C5FC0E0E-5913-43CF-8323-D38B6253DCF3}"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41847304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FC0E0E-5913-43CF-8323-D38B6253DCF3}"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36695967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FC0E0E-5913-43CF-8323-D38B6253DCF3}"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2671250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C5FC0E0E-5913-43CF-8323-D38B6253DCF3}"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10861853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5FC0E0E-5913-43CF-8323-D38B6253DCF3}" type="datetimeFigureOut">
              <a:rPr lang="en-GB" smtClean="0"/>
              <a:t>06/11/2023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3492083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C5FC0E0E-5913-43CF-8323-D38B6253DCF3}" type="datetimeFigureOut">
              <a:rPr lang="en-GB" smtClean="0"/>
              <a:t>06/11/2023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608963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5FC0E0E-5913-43CF-8323-D38B6253DCF3}" type="datetimeFigureOut">
              <a:rPr lang="en-GB" smtClean="0"/>
              <a:t>06/11/2023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335644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C5FC0E0E-5913-43CF-8323-D38B6253DCF3}" type="datetimeFigureOut">
              <a:rPr lang="en-GB" smtClean="0"/>
              <a:t>06/11/2023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3153041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5FC0E0E-5913-43CF-8323-D38B6253DCF3}" type="datetimeFigureOut">
              <a:rPr lang="en-GB" smtClean="0"/>
              <a:t>06/11/2023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983286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FC0E0E-5913-43CF-8323-D38B6253DCF3}" type="datetimeFigureOut">
              <a:rPr lang="en-GB" smtClean="0"/>
              <a:t>06/11/2023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2141638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5FC0E0E-5913-43CF-8323-D38B6253DCF3}" type="datetimeFigureOut">
              <a:rPr lang="en-GB" smtClean="0"/>
              <a:t>06/11/2023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9D95E50-62FD-40A5-9896-2E3B9FFD52E1}" type="slidenum">
              <a:rPr lang="en-GB" smtClean="0"/>
              <a:t>‹#›</a:t>
            </a:fld>
            <a:endParaRPr lang="en-GB"/>
          </a:p>
        </p:txBody>
      </p:sp>
    </p:spTree>
    <p:extLst>
      <p:ext uri="{BB962C8B-B14F-4D97-AF65-F5344CB8AC3E}">
        <p14:creationId xmlns:p14="http://schemas.microsoft.com/office/powerpoint/2010/main" val="2259740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5FC0E0E-5913-43CF-8323-D38B6253DCF3}" type="datetimeFigureOut">
              <a:rPr lang="en-GB" smtClean="0"/>
              <a:t>06/11/2023</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9D95E50-62FD-40A5-9896-2E3B9FFD52E1}" type="slidenum">
              <a:rPr lang="en-GB" smtClean="0"/>
              <a:t>‹#›</a:t>
            </a:fld>
            <a:endParaRPr lang="en-GB"/>
          </a:p>
        </p:txBody>
      </p:sp>
    </p:spTree>
    <p:extLst>
      <p:ext uri="{BB962C8B-B14F-4D97-AF65-F5344CB8AC3E}">
        <p14:creationId xmlns:p14="http://schemas.microsoft.com/office/powerpoint/2010/main" val="407636034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3.jpg"/><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6.png"/><Relationship Id="rId5" Type="http://schemas.openxmlformats.org/officeDocument/2006/relationships/image" Target="../media/image5.png"/><Relationship Id="rId4" Type="http://schemas.microsoft.com/office/2007/relationships/hdphoto" Target="../media/hdphoto2.wdp"/></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microsoft.com/office/2007/relationships/hdphoto" Target="../media/hdphoto2.wdp"/><Relationship Id="rId5" Type="http://schemas.openxmlformats.org/officeDocument/2006/relationships/image" Target="../media/image4.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8" Type="http://schemas.openxmlformats.org/officeDocument/2006/relationships/hyperlink" Target="https://www.bbc.co.uk/teach/class-clips-video/history-ks2-the-outbreak-of-world-war-2/z7d847h" TargetMode="External"/><Relationship Id="rId13" Type="http://schemas.openxmlformats.org/officeDocument/2006/relationships/hyperlink" Target="https://www.oldham.gov.uk/info/200391/sources/660/military_sources" TargetMode="External"/><Relationship Id="rId3" Type="http://schemas.openxmlformats.org/officeDocument/2006/relationships/image" Target="../media/image6.png"/><Relationship Id="rId7" Type="http://schemas.openxmlformats.org/officeDocument/2006/relationships/image" Target="../media/image9.png"/><Relationship Id="rId12" Type="http://schemas.openxmlformats.org/officeDocument/2006/relationships/hyperlink" Target="https://www.bbc.co.uk/history/ww2peopleswar/stories/09/a6556809.shtml" TargetMode="External"/><Relationship Id="rId2" Type="http://schemas.openxmlformats.org/officeDocument/2006/relationships/image" Target="../media/image5.png"/><Relationship Id="rId16" Type="http://schemas.microsoft.com/office/2007/relationships/hdphoto" Target="../media/hdphoto2.wdp"/><Relationship Id="rId1" Type="http://schemas.openxmlformats.org/officeDocument/2006/relationships/slideLayout" Target="../slideLayouts/slideLayout2.xml"/><Relationship Id="rId6" Type="http://schemas.openxmlformats.org/officeDocument/2006/relationships/image" Target="../media/image8.png"/><Relationship Id="rId11" Type="http://schemas.openxmlformats.org/officeDocument/2006/relationships/hyperlink" Target="https://www.bbc.co.uk/teach/class-clips-video/history-ks2-the-blitz/zm22jhv" TargetMode="External"/><Relationship Id="rId5" Type="http://schemas.openxmlformats.org/officeDocument/2006/relationships/hyperlink" Target="mailto:librariesandgalleryschools@oldham.gov.uk" TargetMode="External"/><Relationship Id="rId15" Type="http://schemas.openxmlformats.org/officeDocument/2006/relationships/image" Target="../media/image4.png"/><Relationship Id="rId10" Type="http://schemas.openxmlformats.org/officeDocument/2006/relationships/hyperlink" Target="https://www.bbc.co.uk/teach/class-clips-video/history-ks2-rationing-in-the-uk/zbgby9q" TargetMode="External"/><Relationship Id="rId4" Type="http://schemas.openxmlformats.org/officeDocument/2006/relationships/image" Target="../media/image7.png"/><Relationship Id="rId9" Type="http://schemas.openxmlformats.org/officeDocument/2006/relationships/hyperlink" Target="https://www.bbc.co.uk/teach/class-clips-video/history-ks2-world-war-two/zjnyscw" TargetMode="External"/><Relationship Id="rId14" Type="http://schemas.openxmlformats.org/officeDocument/2006/relationships/hyperlink" Target="https://www.galleryoldham.org.uk/collections/search-collection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2751" y="116632"/>
            <a:ext cx="8334375" cy="804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2" name="Rectangle 81">
            <a:extLst>
              <a:ext uri="{FF2B5EF4-FFF2-40B4-BE49-F238E27FC236}">
                <a16:creationId xmlns:a16="http://schemas.microsoft.com/office/drawing/2014/main" id="{5B79D7B0-63FB-400B-8BC6-45A4AC5DE158}"/>
              </a:ext>
            </a:extLst>
          </p:cNvPr>
          <p:cNvSpPr/>
          <p:nvPr/>
        </p:nvSpPr>
        <p:spPr>
          <a:xfrm>
            <a:off x="2915816" y="6597352"/>
            <a:ext cx="2932877" cy="26064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89" name="Arc 88">
            <a:extLst>
              <a:ext uri="{FF2B5EF4-FFF2-40B4-BE49-F238E27FC236}">
                <a16:creationId xmlns:a16="http://schemas.microsoft.com/office/drawing/2014/main" id="{CB74FCF0-CAE7-4A7B-8765-4B504931058D}"/>
              </a:ext>
            </a:extLst>
          </p:cNvPr>
          <p:cNvSpPr/>
          <p:nvPr/>
        </p:nvSpPr>
        <p:spPr>
          <a:xfrm rot="10800000">
            <a:off x="-252536" y="0"/>
            <a:ext cx="9505056" cy="1300842"/>
          </a:xfrm>
          <a:prstGeom prst="arc">
            <a:avLst>
              <a:gd name="adj1" fmla="val 11492379"/>
              <a:gd name="adj2" fmla="val 20916186"/>
            </a:avLst>
          </a:prstGeom>
          <a:ln w="44450">
            <a:solidFill>
              <a:srgbClr val="00B0F0"/>
            </a:solidFill>
            <a:prstDash val="lg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pic>
        <p:nvPicPr>
          <p:cNvPr id="91" name="Picture 90">
            <a:extLst>
              <a:ext uri="{FF2B5EF4-FFF2-40B4-BE49-F238E27FC236}">
                <a16:creationId xmlns:a16="http://schemas.microsoft.com/office/drawing/2014/main" id="{47526067-C823-4D65-B825-9423C8DD6ACA}"/>
              </a:ext>
            </a:extLst>
          </p:cNvPr>
          <p:cNvPicPr>
            <a:picLocks noChangeAspect="1"/>
          </p:cNvPicPr>
          <p:nvPr/>
        </p:nvPicPr>
        <p:blipFill rotWithShape="1">
          <a:blip r:embed="rId4" cstate="print">
            <a:biLevel thresh="75000"/>
            <a:extLst>
              <a:ext uri="{BEBA8EAE-BF5A-486C-A8C5-ECC9F3942E4B}">
                <a14:imgProps xmlns:a14="http://schemas.microsoft.com/office/drawing/2010/main">
                  <a14:imgLayer r:embed="rId5">
                    <a14:imgEffect>
                      <a14:saturation sat="0"/>
                    </a14:imgEffect>
                  </a14:imgLayer>
                </a14:imgProps>
              </a:ext>
              <a:ext uri="{28A0092B-C50C-407E-A947-70E740481C1C}">
                <a14:useLocalDpi xmlns:a14="http://schemas.microsoft.com/office/drawing/2010/main" val="0"/>
              </a:ext>
            </a:extLst>
          </a:blip>
          <a:srcRect l="9897" t="44750" r="9896" b="45800"/>
          <a:stretch/>
        </p:blipFill>
        <p:spPr>
          <a:xfrm>
            <a:off x="2555776" y="476672"/>
            <a:ext cx="4080930" cy="680155"/>
          </a:xfrm>
          <a:prstGeom prst="rect">
            <a:avLst/>
          </a:prstGeom>
        </p:spPr>
      </p:pic>
      <p:sp>
        <p:nvSpPr>
          <p:cNvPr id="1025" name="Rectangle 1024">
            <a:extLst>
              <a:ext uri="{FF2B5EF4-FFF2-40B4-BE49-F238E27FC236}">
                <a16:creationId xmlns:a16="http://schemas.microsoft.com/office/drawing/2014/main" id="{65798253-03E9-4BBB-8F18-81F38204609C}"/>
              </a:ext>
            </a:extLst>
          </p:cNvPr>
          <p:cNvSpPr/>
          <p:nvPr/>
        </p:nvSpPr>
        <p:spPr>
          <a:xfrm>
            <a:off x="539552" y="6409358"/>
            <a:ext cx="2376264" cy="4486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5" name="TextBox 4"/>
          <p:cNvSpPr txBox="1"/>
          <p:nvPr/>
        </p:nvSpPr>
        <p:spPr>
          <a:xfrm>
            <a:off x="683568" y="1630541"/>
            <a:ext cx="7776864" cy="553998"/>
          </a:xfrm>
          <a:prstGeom prst="rect">
            <a:avLst/>
          </a:prstGeom>
          <a:noFill/>
        </p:spPr>
        <p:txBody>
          <a:bodyPr wrap="square" rtlCol="0">
            <a:spAutoFit/>
          </a:bodyPr>
          <a:lstStyle/>
          <a:p>
            <a:pPr algn="ctr"/>
            <a:r>
              <a:rPr lang="en-GB" sz="3000" b="1" dirty="0">
                <a:latin typeface="Arial" panose="020B0604020202020204" pitchFamily="34" charset="0"/>
                <a:cs typeface="Arial" panose="020B0604020202020204" pitchFamily="34" charset="0"/>
              </a:rPr>
              <a:t>WW2: Oldham Goes to War</a:t>
            </a:r>
          </a:p>
        </p:txBody>
      </p:sp>
      <p:sp>
        <p:nvSpPr>
          <p:cNvPr id="40" name="TextBox 39">
            <a:extLst>
              <a:ext uri="{FF2B5EF4-FFF2-40B4-BE49-F238E27FC236}">
                <a16:creationId xmlns:a16="http://schemas.microsoft.com/office/drawing/2014/main" id="{66FF84BB-BF56-4BDF-88F3-F4EE1B23A42B}"/>
              </a:ext>
            </a:extLst>
          </p:cNvPr>
          <p:cNvSpPr txBox="1"/>
          <p:nvPr/>
        </p:nvSpPr>
        <p:spPr>
          <a:xfrm>
            <a:off x="1337309" y="6455161"/>
            <a:ext cx="6325366" cy="276999"/>
          </a:xfrm>
          <a:prstGeom prst="rect">
            <a:avLst/>
          </a:prstGeom>
          <a:noFill/>
        </p:spPr>
        <p:txBody>
          <a:bodyPr wrap="square" rtlCol="0">
            <a:spAutoFit/>
          </a:bodyPr>
          <a:lstStyle/>
          <a:p>
            <a:pPr algn="ctr"/>
            <a:r>
              <a:rPr lang="en-GB" sz="1200" dirty="0">
                <a:latin typeface="Arial" panose="020B0604020202020204" pitchFamily="34" charset="0"/>
                <a:cs typeface="Arial" panose="020B0604020202020204" pitchFamily="34" charset="0"/>
              </a:rPr>
              <a:t>WW2 display at Gallery Oldham. Objects from Gallery Oldham’s social history collection.</a:t>
            </a:r>
          </a:p>
        </p:txBody>
      </p:sp>
      <p:pic>
        <p:nvPicPr>
          <p:cNvPr id="3" name="Picture 2">
            <a:extLst>
              <a:ext uri="{FF2B5EF4-FFF2-40B4-BE49-F238E27FC236}">
                <a16:creationId xmlns:a16="http://schemas.microsoft.com/office/drawing/2014/main" id="{73311E14-6ABF-4BA5-AC53-0DA64C8AE9A1}"/>
              </a:ext>
            </a:extLst>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691680" y="2420768"/>
            <a:ext cx="5768043" cy="3892352"/>
          </a:xfrm>
          <a:prstGeom prst="rect">
            <a:avLst/>
          </a:prstGeom>
          <a:ln w="53975" cmpd="sng">
            <a:solidFill>
              <a:srgbClr val="FF1515"/>
            </a:solidFill>
          </a:ln>
        </p:spPr>
      </p:pic>
      <p:sp>
        <p:nvSpPr>
          <p:cNvPr id="15" name="Text Box 2">
            <a:extLst>
              <a:ext uri="{FF2B5EF4-FFF2-40B4-BE49-F238E27FC236}">
                <a16:creationId xmlns:a16="http://schemas.microsoft.com/office/drawing/2014/main" id="{156592D6-853B-4631-8145-93A0EB324182}"/>
              </a:ext>
            </a:extLst>
          </p:cNvPr>
          <p:cNvSpPr txBox="1"/>
          <p:nvPr/>
        </p:nvSpPr>
        <p:spPr>
          <a:xfrm>
            <a:off x="3656739" y="2595716"/>
            <a:ext cx="195181" cy="244931"/>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1</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16" name="Text Box 3">
            <a:extLst>
              <a:ext uri="{FF2B5EF4-FFF2-40B4-BE49-F238E27FC236}">
                <a16:creationId xmlns:a16="http://schemas.microsoft.com/office/drawing/2014/main" id="{C7467140-F8F7-4153-9C10-18CB3DB64771}"/>
              </a:ext>
            </a:extLst>
          </p:cNvPr>
          <p:cNvSpPr txBox="1"/>
          <p:nvPr/>
        </p:nvSpPr>
        <p:spPr>
          <a:xfrm>
            <a:off x="4670627" y="2702962"/>
            <a:ext cx="195181" cy="244931"/>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2</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17" name="Text Box 4">
            <a:extLst>
              <a:ext uri="{FF2B5EF4-FFF2-40B4-BE49-F238E27FC236}">
                <a16:creationId xmlns:a16="http://schemas.microsoft.com/office/drawing/2014/main" id="{CEE0C552-A43F-45E1-B9B0-D1D5E23B5340}"/>
              </a:ext>
            </a:extLst>
          </p:cNvPr>
          <p:cNvSpPr txBox="1"/>
          <p:nvPr/>
        </p:nvSpPr>
        <p:spPr>
          <a:xfrm>
            <a:off x="2159006" y="3610169"/>
            <a:ext cx="186237" cy="244931"/>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3</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18" name="Text Box 6">
            <a:extLst>
              <a:ext uri="{FF2B5EF4-FFF2-40B4-BE49-F238E27FC236}">
                <a16:creationId xmlns:a16="http://schemas.microsoft.com/office/drawing/2014/main" id="{AF1E3638-454D-4C37-9536-95E9A50AE033}"/>
              </a:ext>
            </a:extLst>
          </p:cNvPr>
          <p:cNvSpPr txBox="1"/>
          <p:nvPr/>
        </p:nvSpPr>
        <p:spPr>
          <a:xfrm>
            <a:off x="3131840" y="3547826"/>
            <a:ext cx="195181" cy="238937"/>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5</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19" name="Text Box 7">
            <a:extLst>
              <a:ext uri="{FF2B5EF4-FFF2-40B4-BE49-F238E27FC236}">
                <a16:creationId xmlns:a16="http://schemas.microsoft.com/office/drawing/2014/main" id="{FE52327E-1F65-4213-8513-EB3BD5C8E6EC}"/>
              </a:ext>
            </a:extLst>
          </p:cNvPr>
          <p:cNvSpPr txBox="1"/>
          <p:nvPr/>
        </p:nvSpPr>
        <p:spPr>
          <a:xfrm>
            <a:off x="3493132" y="3395251"/>
            <a:ext cx="224099" cy="268633"/>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6</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0" name="Text Box 8">
            <a:extLst>
              <a:ext uri="{FF2B5EF4-FFF2-40B4-BE49-F238E27FC236}">
                <a16:creationId xmlns:a16="http://schemas.microsoft.com/office/drawing/2014/main" id="{89B33A24-D048-4A46-AC69-CE764D77B6AA}"/>
              </a:ext>
            </a:extLst>
          </p:cNvPr>
          <p:cNvSpPr txBox="1"/>
          <p:nvPr/>
        </p:nvSpPr>
        <p:spPr>
          <a:xfrm>
            <a:off x="2720635" y="3030298"/>
            <a:ext cx="195181" cy="238938"/>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7</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1" name="Text Box 9">
            <a:extLst>
              <a:ext uri="{FF2B5EF4-FFF2-40B4-BE49-F238E27FC236}">
                <a16:creationId xmlns:a16="http://schemas.microsoft.com/office/drawing/2014/main" id="{83A66422-9013-423C-A107-53D5829D55C1}"/>
              </a:ext>
            </a:extLst>
          </p:cNvPr>
          <p:cNvSpPr txBox="1"/>
          <p:nvPr/>
        </p:nvSpPr>
        <p:spPr>
          <a:xfrm>
            <a:off x="5616680" y="5007008"/>
            <a:ext cx="203256" cy="245621"/>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8</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2" name="Text Box 10">
            <a:extLst>
              <a:ext uri="{FF2B5EF4-FFF2-40B4-BE49-F238E27FC236}">
                <a16:creationId xmlns:a16="http://schemas.microsoft.com/office/drawing/2014/main" id="{E563FC55-DD75-4215-9E5A-6691F9C18E61}"/>
              </a:ext>
            </a:extLst>
          </p:cNvPr>
          <p:cNvSpPr txBox="1"/>
          <p:nvPr/>
        </p:nvSpPr>
        <p:spPr>
          <a:xfrm>
            <a:off x="6043039" y="5960927"/>
            <a:ext cx="224100" cy="268634"/>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9</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3" name="Text Box 11">
            <a:extLst>
              <a:ext uri="{FF2B5EF4-FFF2-40B4-BE49-F238E27FC236}">
                <a16:creationId xmlns:a16="http://schemas.microsoft.com/office/drawing/2014/main" id="{842AD1AC-57B8-47DE-9AA0-8E55C1444042}"/>
              </a:ext>
            </a:extLst>
          </p:cNvPr>
          <p:cNvSpPr txBox="1"/>
          <p:nvPr/>
        </p:nvSpPr>
        <p:spPr>
          <a:xfrm>
            <a:off x="6043039" y="5531501"/>
            <a:ext cx="368195" cy="238937"/>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10</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4" name="Text Box 12">
            <a:extLst>
              <a:ext uri="{FF2B5EF4-FFF2-40B4-BE49-F238E27FC236}">
                <a16:creationId xmlns:a16="http://schemas.microsoft.com/office/drawing/2014/main" id="{2C42956E-147F-460D-91B9-5106A53C3978}"/>
              </a:ext>
            </a:extLst>
          </p:cNvPr>
          <p:cNvSpPr txBox="1"/>
          <p:nvPr/>
        </p:nvSpPr>
        <p:spPr>
          <a:xfrm>
            <a:off x="4424263" y="5427449"/>
            <a:ext cx="343955" cy="238936"/>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spcAft>
                <a:spcPts val="0"/>
              </a:spcAft>
            </a:pPr>
            <a:r>
              <a:rPr lang="en-GB" sz="1200" b="1" kern="150">
                <a:effectLst/>
                <a:latin typeface="Arial" panose="020B0604020202020204" pitchFamily="34" charset="0"/>
                <a:ea typeface="NSimSun" panose="02010609030101010101" pitchFamily="49" charset="-122"/>
                <a:cs typeface="Arial" panose="020B0604020202020204" pitchFamily="34" charset="0"/>
              </a:rPr>
              <a:t>11</a:t>
            </a:r>
            <a:endParaRPr lang="en-GB" sz="1200" kern="150">
              <a:effectLst/>
              <a:latin typeface="Liberation Serif"/>
              <a:ea typeface="NSimSun" panose="02010609030101010101" pitchFamily="49" charset="-122"/>
              <a:cs typeface="Arial" panose="020B0604020202020204" pitchFamily="34" charset="0"/>
            </a:endParaRPr>
          </a:p>
        </p:txBody>
      </p:sp>
      <p:sp>
        <p:nvSpPr>
          <p:cNvPr id="25" name="Text Box 13">
            <a:extLst>
              <a:ext uri="{FF2B5EF4-FFF2-40B4-BE49-F238E27FC236}">
                <a16:creationId xmlns:a16="http://schemas.microsoft.com/office/drawing/2014/main" id="{168FE8AA-2C42-424D-83BD-680617A6BC45}"/>
              </a:ext>
            </a:extLst>
          </p:cNvPr>
          <p:cNvSpPr txBox="1"/>
          <p:nvPr/>
        </p:nvSpPr>
        <p:spPr>
          <a:xfrm>
            <a:off x="5364088" y="6081328"/>
            <a:ext cx="354220" cy="238937"/>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12</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6" name="Text Box 14">
            <a:extLst>
              <a:ext uri="{FF2B5EF4-FFF2-40B4-BE49-F238E27FC236}">
                <a16:creationId xmlns:a16="http://schemas.microsoft.com/office/drawing/2014/main" id="{1FE22AF6-9023-45AB-BFBA-328C1F040F14}"/>
              </a:ext>
            </a:extLst>
          </p:cNvPr>
          <p:cNvSpPr txBox="1"/>
          <p:nvPr/>
        </p:nvSpPr>
        <p:spPr>
          <a:xfrm>
            <a:off x="2489589" y="6071950"/>
            <a:ext cx="354219" cy="252303"/>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13</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7" name="Text Box 15">
            <a:extLst>
              <a:ext uri="{FF2B5EF4-FFF2-40B4-BE49-F238E27FC236}">
                <a16:creationId xmlns:a16="http://schemas.microsoft.com/office/drawing/2014/main" id="{3108F3D2-A641-48BD-AB75-9769D3772890}"/>
              </a:ext>
            </a:extLst>
          </p:cNvPr>
          <p:cNvSpPr txBox="1"/>
          <p:nvPr/>
        </p:nvSpPr>
        <p:spPr>
          <a:xfrm>
            <a:off x="3910716" y="6071950"/>
            <a:ext cx="354219" cy="237027"/>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14</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8" name="Text Box 16">
            <a:extLst>
              <a:ext uri="{FF2B5EF4-FFF2-40B4-BE49-F238E27FC236}">
                <a16:creationId xmlns:a16="http://schemas.microsoft.com/office/drawing/2014/main" id="{2D70D710-76C5-4829-A4FD-6CA3249A580D}"/>
              </a:ext>
            </a:extLst>
          </p:cNvPr>
          <p:cNvSpPr txBox="1"/>
          <p:nvPr/>
        </p:nvSpPr>
        <p:spPr>
          <a:xfrm>
            <a:off x="1691680" y="5146314"/>
            <a:ext cx="368196" cy="238936"/>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15</a:t>
            </a:r>
            <a:endParaRPr lang="en-GB" sz="1200" kern="150" dirty="0">
              <a:effectLst/>
              <a:latin typeface="Liberation Serif"/>
              <a:ea typeface="NSimSun" panose="02010609030101010101" pitchFamily="49" charset="-122"/>
              <a:cs typeface="Arial" panose="020B0604020202020204" pitchFamily="34" charset="0"/>
            </a:endParaRPr>
          </a:p>
        </p:txBody>
      </p:sp>
      <p:sp>
        <p:nvSpPr>
          <p:cNvPr id="29" name="Text Box 3">
            <a:extLst>
              <a:ext uri="{FF2B5EF4-FFF2-40B4-BE49-F238E27FC236}">
                <a16:creationId xmlns:a16="http://schemas.microsoft.com/office/drawing/2014/main" id="{09E97499-6D26-4E1E-857B-9B9814C8B868}"/>
              </a:ext>
            </a:extLst>
          </p:cNvPr>
          <p:cNvSpPr txBox="1"/>
          <p:nvPr/>
        </p:nvSpPr>
        <p:spPr>
          <a:xfrm>
            <a:off x="3951514" y="3691708"/>
            <a:ext cx="195181" cy="244931"/>
          </a:xfrm>
          <a:prstGeom prst="rect">
            <a:avLst/>
          </a:prstGeom>
          <a:solidFill>
            <a:srgbClr val="FFFFFF"/>
          </a:solidFill>
          <a:ln w="6345">
            <a:solidFill>
              <a:srgbClr val="000000"/>
            </a:solidFill>
            <a:prstDash val="solid"/>
          </a:ln>
        </p:spPr>
        <p:txBody>
          <a:bodyPr vert="horz" wrap="square" lIns="91440" tIns="45720" rIns="91440" bIns="45720" anchor="t" anchorCtr="0" compatLnSpc="1">
            <a:noAutofit/>
          </a:bodyPr>
          <a:lstStyle/>
          <a:p>
            <a:pPr algn="ctr">
              <a:spcAft>
                <a:spcPts val="0"/>
              </a:spcAft>
            </a:pPr>
            <a:r>
              <a:rPr lang="en-GB" sz="1200" b="1" kern="150" dirty="0">
                <a:effectLst/>
                <a:latin typeface="Arial" panose="020B0604020202020204" pitchFamily="34" charset="0"/>
                <a:ea typeface="NSimSun" panose="02010609030101010101" pitchFamily="49" charset="-122"/>
                <a:cs typeface="Arial" panose="020B0604020202020204" pitchFamily="34" charset="0"/>
              </a:rPr>
              <a:t>4</a:t>
            </a:r>
            <a:endParaRPr lang="en-GB" sz="1200" kern="150" dirty="0">
              <a:effectLst/>
              <a:latin typeface="Liberation Serif"/>
              <a:ea typeface="NSimSun" panose="02010609030101010101" pitchFamily="49" charset="-122"/>
              <a:cs typeface="Arial" panose="020B0604020202020204" pitchFamily="34" charset="0"/>
            </a:endParaRPr>
          </a:p>
        </p:txBody>
      </p:sp>
    </p:spTree>
    <p:extLst>
      <p:ext uri="{BB962C8B-B14F-4D97-AF65-F5344CB8AC3E}">
        <p14:creationId xmlns:p14="http://schemas.microsoft.com/office/powerpoint/2010/main" val="17086877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D3958-40FD-420E-B915-BE187915440C}"/>
              </a:ext>
            </a:extLst>
          </p:cNvPr>
          <p:cNvSpPr txBox="1"/>
          <p:nvPr/>
        </p:nvSpPr>
        <p:spPr>
          <a:xfrm>
            <a:off x="467543" y="320215"/>
            <a:ext cx="3600401" cy="6524863"/>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1. RADIO SET</a:t>
            </a:r>
          </a:p>
          <a:p>
            <a:r>
              <a:rPr lang="en-GB" dirty="0">
                <a:latin typeface="Arial" panose="020B0604020202020204" pitchFamily="34" charset="0"/>
                <a:cs typeface="Arial" panose="020B0604020202020204" pitchFamily="34" charset="0"/>
              </a:rPr>
              <a:t>On September 3rd 1939 Prime Minister Neville Chamberlain broadcast to the Nation that war had been declared on Germany. In wartime, a radio set was vital for hearing news and information. It also provided entertainment to boost morale and help people forget their troubles.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2. INFANT RESPIRATOR</a:t>
            </a:r>
          </a:p>
          <a:p>
            <a:r>
              <a:rPr lang="en-GB" dirty="0">
                <a:latin typeface="Arial" panose="020B0604020202020204" pitchFamily="34" charset="0"/>
                <a:cs typeface="Arial" panose="020B0604020202020204" pitchFamily="34" charset="0"/>
              </a:rPr>
              <a:t>Babies were issued with gas masks with a steel helmet and</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 canvas "tent" that enclosed</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them. Before the war there was widespread fear that the Germans would attack British cities with poison gas bombs. Although gas was never used, carrying a gas mask at all times helped remind people that war</a:t>
            </a:r>
            <a:br>
              <a:rPr lang="en-GB" dirty="0">
                <a:latin typeface="Arial" panose="020B0604020202020204" pitchFamily="34" charset="0"/>
                <a:cs typeface="Arial" panose="020B0604020202020204" pitchFamily="34" charset="0"/>
              </a:rPr>
            </a:br>
            <a:endParaRPr lang="en-GB" sz="1600" dirty="0">
              <a:latin typeface="Arial" panose="020B0604020202020204" pitchFamily="34" charset="0"/>
              <a:ea typeface="Calibri" panose="020F0502020204030204" pitchFamily="34" charset="0"/>
              <a:cs typeface="Times New Roman" panose="02020603050405020304" pitchFamily="18" charset="0"/>
            </a:endParaRPr>
          </a:p>
        </p:txBody>
      </p:sp>
      <p:pic>
        <p:nvPicPr>
          <p:cNvPr id="10" name="Picture 9">
            <a:extLst>
              <a:ext uri="{FF2B5EF4-FFF2-40B4-BE49-F238E27FC236}">
                <a16:creationId xmlns:a16="http://schemas.microsoft.com/office/drawing/2014/main" id="{226CF63F-9561-4D88-80FD-9B0C88F0017E}"/>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7504" y="393631"/>
            <a:ext cx="287039" cy="288032"/>
          </a:xfrm>
          <a:prstGeom prst="rect">
            <a:avLst/>
          </a:prstGeom>
        </p:spPr>
      </p:pic>
      <p:pic>
        <p:nvPicPr>
          <p:cNvPr id="12" name="Picture 11">
            <a:extLst>
              <a:ext uri="{FF2B5EF4-FFF2-40B4-BE49-F238E27FC236}">
                <a16:creationId xmlns:a16="http://schemas.microsoft.com/office/drawing/2014/main" id="{01436EDF-57FD-4AE5-93D5-04FBC830B87C}"/>
              </a:ext>
            </a:extLst>
          </p:cNvPr>
          <p:cNvPicPr>
            <a:picLocks noChangeAspect="1"/>
          </p:cNvPicPr>
          <p:nvPr/>
        </p:nvPicPr>
        <p:blipFill>
          <a:blip r:embed="rId5"/>
          <a:stretch>
            <a:fillRect/>
          </a:stretch>
        </p:blipFill>
        <p:spPr>
          <a:xfrm>
            <a:off x="8532440" y="82314"/>
            <a:ext cx="499915" cy="5694158"/>
          </a:xfrm>
          <a:prstGeom prst="rect">
            <a:avLst/>
          </a:prstGeom>
        </p:spPr>
      </p:pic>
      <p:pic>
        <p:nvPicPr>
          <p:cNvPr id="13" name="Picture 12">
            <a:extLst>
              <a:ext uri="{FF2B5EF4-FFF2-40B4-BE49-F238E27FC236}">
                <a16:creationId xmlns:a16="http://schemas.microsoft.com/office/drawing/2014/main" id="{47FA1615-286F-486D-B8C4-20D1B36D4142}"/>
              </a:ext>
            </a:extLst>
          </p:cNvPr>
          <p:cNvPicPr>
            <a:picLocks noChangeAspect="1"/>
          </p:cNvPicPr>
          <p:nvPr/>
        </p:nvPicPr>
        <p:blipFill>
          <a:blip r:embed="rId6"/>
          <a:stretch>
            <a:fillRect/>
          </a:stretch>
        </p:blipFill>
        <p:spPr>
          <a:xfrm>
            <a:off x="8671855" y="5805264"/>
            <a:ext cx="292633" cy="938865"/>
          </a:xfrm>
          <a:prstGeom prst="rect">
            <a:avLst/>
          </a:prstGeom>
        </p:spPr>
      </p:pic>
      <p:sp>
        <p:nvSpPr>
          <p:cNvPr id="9" name="TextBox 8">
            <a:extLst>
              <a:ext uri="{FF2B5EF4-FFF2-40B4-BE49-F238E27FC236}">
                <a16:creationId xmlns:a16="http://schemas.microsoft.com/office/drawing/2014/main" id="{69A99D39-0DA6-4EEB-AD11-74E4E319EACB}"/>
              </a:ext>
            </a:extLst>
          </p:cNvPr>
          <p:cNvSpPr txBox="1"/>
          <p:nvPr/>
        </p:nvSpPr>
        <p:spPr>
          <a:xfrm>
            <a:off x="4860031" y="329743"/>
            <a:ext cx="3600401" cy="6555641"/>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was close to home.</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3. AIR RAID SIREN</a:t>
            </a:r>
          </a:p>
          <a:p>
            <a:r>
              <a:rPr lang="en-GB" dirty="0">
                <a:latin typeface="Arial" panose="020B0604020202020204" pitchFamily="34" charset="0"/>
                <a:cs typeface="Arial" panose="020B0604020202020204" pitchFamily="34" charset="0"/>
              </a:rPr>
              <a:t>Sirens sounded a rising and falling howl when an air raid was about to happen. They warned people to head for the nearest air raid shelter. One long blast sounded the ‘all clear’ when the air raid was over.</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4. NEWSPAPER (replica)</a:t>
            </a:r>
          </a:p>
          <a:p>
            <a:r>
              <a:rPr lang="en-GB" dirty="0">
                <a:latin typeface="Arial" panose="020B0604020202020204" pitchFamily="34" charset="0"/>
                <a:cs typeface="Arial" panose="020B0604020202020204" pitchFamily="34" charset="0"/>
              </a:rPr>
              <a:t>In wartime the government</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controlled or ‘censored’ what newspapers printed. They did not want stories of how the war was being fought to cause public alarm or give too much away to the enemy. As the war progressed the number of pages in the papers dwindled as paper was in short supply. </a:t>
            </a:r>
          </a:p>
          <a:p>
            <a:endParaRPr lang="en-GB"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0B2F0038-0AAA-4E52-8F70-1158A6A99C9E}"/>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7504" y="3489975"/>
            <a:ext cx="287039" cy="288032"/>
          </a:xfrm>
          <a:prstGeom prst="rect">
            <a:avLst/>
          </a:prstGeom>
        </p:spPr>
      </p:pic>
      <p:pic>
        <p:nvPicPr>
          <p:cNvPr id="14" name="Picture 13">
            <a:extLst>
              <a:ext uri="{FF2B5EF4-FFF2-40B4-BE49-F238E27FC236}">
                <a16:creationId xmlns:a16="http://schemas.microsoft.com/office/drawing/2014/main" id="{D1C64215-F28A-4450-80C7-5A888469885C}"/>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99992" y="969695"/>
            <a:ext cx="287039" cy="288032"/>
          </a:xfrm>
          <a:prstGeom prst="rect">
            <a:avLst/>
          </a:prstGeom>
        </p:spPr>
      </p:pic>
      <p:pic>
        <p:nvPicPr>
          <p:cNvPr id="15" name="Picture 14">
            <a:extLst>
              <a:ext uri="{FF2B5EF4-FFF2-40B4-BE49-F238E27FC236}">
                <a16:creationId xmlns:a16="http://schemas.microsoft.com/office/drawing/2014/main" id="{A11D13D0-7284-49A7-9165-ECA50D8305DF}"/>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99992" y="3489975"/>
            <a:ext cx="287039" cy="288032"/>
          </a:xfrm>
          <a:prstGeom prst="rect">
            <a:avLst/>
          </a:prstGeom>
        </p:spPr>
      </p:pic>
    </p:spTree>
    <p:extLst>
      <p:ext uri="{BB962C8B-B14F-4D97-AF65-F5344CB8AC3E}">
        <p14:creationId xmlns:p14="http://schemas.microsoft.com/office/powerpoint/2010/main" val="7905971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D3958-40FD-420E-B915-BE187915440C}"/>
              </a:ext>
            </a:extLst>
          </p:cNvPr>
          <p:cNvSpPr txBox="1"/>
          <p:nvPr/>
        </p:nvSpPr>
        <p:spPr>
          <a:xfrm>
            <a:off x="467543" y="329743"/>
            <a:ext cx="3672409" cy="6555641"/>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5. RATION BOOKS AND IDENTITY CARD</a:t>
            </a:r>
          </a:p>
          <a:p>
            <a:r>
              <a:rPr lang="en-GB" dirty="0">
                <a:latin typeface="Arial" panose="020B0604020202020204" pitchFamily="34" charset="0"/>
                <a:cs typeface="Arial" panose="020B0604020202020204" pitchFamily="34" charset="0"/>
              </a:rPr>
              <a:t>To maximise the war effort and</a:t>
            </a:r>
          </a:p>
          <a:p>
            <a:r>
              <a:rPr lang="en-GB" dirty="0">
                <a:latin typeface="Arial" panose="020B0604020202020204" pitchFamily="34" charset="0"/>
                <a:cs typeface="Arial" panose="020B0604020202020204" pitchFamily="34" charset="0"/>
              </a:rPr>
              <a:t>maintain security, the wartime government took more control over how people lived their lives. British citizens had to register their details with the authorities and carry an identity card at all times. People with foreign passports were viewed as potential enemies and</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imprisoned in camps. Strict rationing was also introduced</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to prevent food shortages. The public were given ration books with coupons to exchange for goods.</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6. ARP INSIGNIA BADGES </a:t>
            </a:r>
            <a:br>
              <a:rPr lang="en-GB" sz="1600"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ARP (Air Raid Precautions), refers to services set up to protect</a:t>
            </a:r>
          </a:p>
        </p:txBody>
      </p:sp>
      <p:pic>
        <p:nvPicPr>
          <p:cNvPr id="12" name="Picture 11">
            <a:extLst>
              <a:ext uri="{FF2B5EF4-FFF2-40B4-BE49-F238E27FC236}">
                <a16:creationId xmlns:a16="http://schemas.microsoft.com/office/drawing/2014/main" id="{01436EDF-57FD-4AE5-93D5-04FBC830B87C}"/>
              </a:ext>
            </a:extLst>
          </p:cNvPr>
          <p:cNvPicPr>
            <a:picLocks noChangeAspect="1"/>
          </p:cNvPicPr>
          <p:nvPr/>
        </p:nvPicPr>
        <p:blipFill>
          <a:blip r:embed="rId3"/>
          <a:stretch>
            <a:fillRect/>
          </a:stretch>
        </p:blipFill>
        <p:spPr>
          <a:xfrm>
            <a:off x="8532440" y="82314"/>
            <a:ext cx="499915" cy="5694158"/>
          </a:xfrm>
          <a:prstGeom prst="rect">
            <a:avLst/>
          </a:prstGeom>
        </p:spPr>
      </p:pic>
      <p:pic>
        <p:nvPicPr>
          <p:cNvPr id="13" name="Picture 12">
            <a:extLst>
              <a:ext uri="{FF2B5EF4-FFF2-40B4-BE49-F238E27FC236}">
                <a16:creationId xmlns:a16="http://schemas.microsoft.com/office/drawing/2014/main" id="{47FA1615-286F-486D-B8C4-20D1B36D4142}"/>
              </a:ext>
            </a:extLst>
          </p:cNvPr>
          <p:cNvPicPr>
            <a:picLocks noChangeAspect="1"/>
          </p:cNvPicPr>
          <p:nvPr/>
        </p:nvPicPr>
        <p:blipFill>
          <a:blip r:embed="rId4"/>
          <a:stretch>
            <a:fillRect/>
          </a:stretch>
        </p:blipFill>
        <p:spPr>
          <a:xfrm>
            <a:off x="8671855" y="5805264"/>
            <a:ext cx="292633" cy="938865"/>
          </a:xfrm>
          <a:prstGeom prst="rect">
            <a:avLst/>
          </a:prstGeom>
        </p:spPr>
      </p:pic>
      <p:sp>
        <p:nvSpPr>
          <p:cNvPr id="9" name="TextBox 8">
            <a:extLst>
              <a:ext uri="{FF2B5EF4-FFF2-40B4-BE49-F238E27FC236}">
                <a16:creationId xmlns:a16="http://schemas.microsoft.com/office/drawing/2014/main" id="{69A99D39-0DA6-4EEB-AD11-74E4E319EACB}"/>
              </a:ext>
            </a:extLst>
          </p:cNvPr>
          <p:cNvSpPr txBox="1"/>
          <p:nvPr/>
        </p:nvSpPr>
        <p:spPr>
          <a:xfrm>
            <a:off x="4860032" y="421496"/>
            <a:ext cx="3672409" cy="6247864"/>
          </a:xfrm>
          <a:prstGeom prst="rect">
            <a:avLst/>
          </a:prstGeom>
          <a:noFill/>
        </p:spPr>
        <p:txBody>
          <a:bodyPr wrap="square" rtlCol="0">
            <a:spAutoFit/>
          </a:bodyPr>
          <a:lstStyle/>
          <a:p>
            <a:r>
              <a:rPr lang="en-GB" dirty="0">
                <a:latin typeface="Arial" panose="020B0604020202020204" pitchFamily="34" charset="0"/>
                <a:cs typeface="Arial" panose="020B0604020202020204" pitchFamily="34" charset="0"/>
              </a:rPr>
              <a:t>the home front from bombing raids in what became known as ‘the Blitz’. Air Raid Wardens enforced black-outs, stopping enemy planes from spotting targets lit up on the ground. The ARP also helped people to find</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air raid shelters, watched for fire bombs and rescued people from bombed buildings.</a:t>
            </a:r>
          </a:p>
          <a:p>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7. POWDERED MILK TIN</a:t>
            </a:r>
          </a:p>
          <a:p>
            <a:r>
              <a:rPr lang="en-GB" dirty="0">
                <a:latin typeface="Arial" panose="020B0604020202020204" pitchFamily="34" charset="0"/>
                <a:cs typeface="Arial" panose="020B0604020202020204" pitchFamily="34" charset="0"/>
              </a:rPr>
              <a:t>In 1939 Britain imported about 60% of its food. Imported and even home-grown food became scarce as the war progressed</a:t>
            </a:r>
          </a:p>
          <a:p>
            <a:r>
              <a:rPr lang="en-GB" dirty="0">
                <a:latin typeface="Arial" panose="020B0604020202020204" pitchFamily="34" charset="0"/>
                <a:cs typeface="Arial" panose="020B0604020202020204" pitchFamily="34" charset="0"/>
              </a:rPr>
              <a:t>and rationing increased. Ships bringing in goods were frequently sunk and remaining supplies</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were needed to help the war effort. From 1941 families were allowed 3 pints of fresh milk per</a:t>
            </a:r>
            <a:endParaRPr lang="en-GB" sz="2000" b="1"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1E1D05A2-3B07-4500-947D-A85A3C2B4E19}"/>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7504" y="404664"/>
            <a:ext cx="287039" cy="288032"/>
          </a:xfrm>
          <a:prstGeom prst="rect">
            <a:avLst/>
          </a:prstGeom>
        </p:spPr>
      </p:pic>
      <p:pic>
        <p:nvPicPr>
          <p:cNvPr id="7" name="Picture 6">
            <a:extLst>
              <a:ext uri="{FF2B5EF4-FFF2-40B4-BE49-F238E27FC236}">
                <a16:creationId xmlns:a16="http://schemas.microsoft.com/office/drawing/2014/main" id="{193C954A-1D4E-4C6C-B178-11C37FA89281}"/>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7504" y="5701551"/>
            <a:ext cx="287039" cy="288032"/>
          </a:xfrm>
          <a:prstGeom prst="rect">
            <a:avLst/>
          </a:prstGeom>
        </p:spPr>
      </p:pic>
      <p:pic>
        <p:nvPicPr>
          <p:cNvPr id="8" name="Picture 7">
            <a:extLst>
              <a:ext uri="{FF2B5EF4-FFF2-40B4-BE49-F238E27FC236}">
                <a16:creationId xmlns:a16="http://schemas.microsoft.com/office/drawing/2014/main" id="{0A369C51-9518-4F5B-B673-F2A88271F8A2}"/>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99992" y="3501008"/>
            <a:ext cx="287039" cy="288032"/>
          </a:xfrm>
          <a:prstGeom prst="rect">
            <a:avLst/>
          </a:prstGeom>
        </p:spPr>
      </p:pic>
    </p:spTree>
    <p:extLst>
      <p:ext uri="{BB962C8B-B14F-4D97-AF65-F5344CB8AC3E}">
        <p14:creationId xmlns:p14="http://schemas.microsoft.com/office/powerpoint/2010/main" val="2755034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D3958-40FD-420E-B915-BE187915440C}"/>
              </a:ext>
            </a:extLst>
          </p:cNvPr>
          <p:cNvSpPr txBox="1"/>
          <p:nvPr/>
        </p:nvSpPr>
        <p:spPr>
          <a:xfrm>
            <a:off x="467543" y="390718"/>
            <a:ext cx="3600401" cy="6278642"/>
          </a:xfrm>
          <a:prstGeom prst="rect">
            <a:avLst/>
          </a:prstGeom>
          <a:noFill/>
        </p:spPr>
        <p:txBody>
          <a:bodyPr wrap="square" rtlCol="0">
            <a:spAutoFit/>
          </a:bodyPr>
          <a:lstStyle/>
          <a:p>
            <a:r>
              <a:rPr lang="en-GB" dirty="0">
                <a:latin typeface="Arial" panose="020B0604020202020204" pitchFamily="34" charset="0"/>
                <a:ea typeface="Calibri" panose="020F0502020204030204" pitchFamily="34" charset="0"/>
                <a:cs typeface="Times New Roman" panose="02020603050405020304" pitchFamily="18" charset="0"/>
              </a:rPr>
              <a:t>week, and one tin of powdered milk (said to be equal to four</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pints) per month. Children under two were also entitled to full-cream National Dried Milk with added vitamin D. </a:t>
            </a:r>
          </a:p>
          <a:p>
            <a:endParaRPr lang="en-GB" sz="2000" b="1" dirty="0">
              <a:latin typeface="Arial" panose="020B0604020202020204" pitchFamily="34" charset="0"/>
              <a:ea typeface="Calibri" panose="020F0502020204030204" pitchFamily="34" charset="0"/>
              <a:cs typeface="Times New Roman" panose="02020603050405020304" pitchFamily="18" charset="0"/>
            </a:endParaRPr>
          </a:p>
          <a:p>
            <a:r>
              <a:rPr lang="en-GB" sz="2000" b="1" dirty="0">
                <a:latin typeface="Arial" panose="020B0604020202020204" pitchFamily="34" charset="0"/>
                <a:ea typeface="Calibri" panose="020F0502020204030204" pitchFamily="34" charset="0"/>
                <a:cs typeface="Times New Roman" panose="02020603050405020304" pitchFamily="18" charset="0"/>
              </a:rPr>
              <a:t>8. STIRRUP PUMP AND FIRE BUCKET</a:t>
            </a:r>
          </a:p>
          <a:p>
            <a:r>
              <a:rPr lang="en-GB" dirty="0">
                <a:latin typeface="Arial" panose="020B0604020202020204" pitchFamily="34" charset="0"/>
                <a:ea typeface="Calibri" panose="020F0502020204030204" pitchFamily="34" charset="0"/>
                <a:cs typeface="Times New Roman" panose="02020603050405020304" pitchFamily="18" charset="0"/>
              </a:rPr>
              <a:t>As well as explosives, the enemy dropped fire bombs to set light to buildings below. Although small, they caused immense damage as they were filled with chemicals and burned for up to ten minutes. Working in teams of two or three, often stationed on rooftops, ARP fire watchers and wardens used their buckets and stirrup pumps to pump water onto the bombs until they were safely out.</a:t>
            </a:r>
          </a:p>
          <a:p>
            <a:endParaRPr lang="en-GB" dirty="0">
              <a:latin typeface="Arial" panose="020B0604020202020204" pitchFamily="34" charset="0"/>
              <a:ea typeface="Calibri" panose="020F050202020403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01436EDF-57FD-4AE5-93D5-04FBC830B87C}"/>
              </a:ext>
            </a:extLst>
          </p:cNvPr>
          <p:cNvPicPr>
            <a:picLocks noChangeAspect="1"/>
          </p:cNvPicPr>
          <p:nvPr/>
        </p:nvPicPr>
        <p:blipFill>
          <a:blip r:embed="rId3"/>
          <a:stretch>
            <a:fillRect/>
          </a:stretch>
        </p:blipFill>
        <p:spPr>
          <a:xfrm>
            <a:off x="8532440" y="82314"/>
            <a:ext cx="499915" cy="5694158"/>
          </a:xfrm>
          <a:prstGeom prst="rect">
            <a:avLst/>
          </a:prstGeom>
        </p:spPr>
      </p:pic>
      <p:pic>
        <p:nvPicPr>
          <p:cNvPr id="13" name="Picture 12">
            <a:extLst>
              <a:ext uri="{FF2B5EF4-FFF2-40B4-BE49-F238E27FC236}">
                <a16:creationId xmlns:a16="http://schemas.microsoft.com/office/drawing/2014/main" id="{47FA1615-286F-486D-B8C4-20D1B36D4142}"/>
              </a:ext>
            </a:extLst>
          </p:cNvPr>
          <p:cNvPicPr>
            <a:picLocks noChangeAspect="1"/>
          </p:cNvPicPr>
          <p:nvPr/>
        </p:nvPicPr>
        <p:blipFill>
          <a:blip r:embed="rId4"/>
          <a:stretch>
            <a:fillRect/>
          </a:stretch>
        </p:blipFill>
        <p:spPr>
          <a:xfrm>
            <a:off x="8671855" y="5805264"/>
            <a:ext cx="292633" cy="938865"/>
          </a:xfrm>
          <a:prstGeom prst="rect">
            <a:avLst/>
          </a:prstGeom>
        </p:spPr>
      </p:pic>
      <p:sp>
        <p:nvSpPr>
          <p:cNvPr id="9" name="TextBox 8">
            <a:extLst>
              <a:ext uri="{FF2B5EF4-FFF2-40B4-BE49-F238E27FC236}">
                <a16:creationId xmlns:a16="http://schemas.microsoft.com/office/drawing/2014/main" id="{69A99D39-0DA6-4EEB-AD11-74E4E319EACB}"/>
              </a:ext>
            </a:extLst>
          </p:cNvPr>
          <p:cNvSpPr txBox="1"/>
          <p:nvPr/>
        </p:nvSpPr>
        <p:spPr>
          <a:xfrm>
            <a:off x="4843020" y="325809"/>
            <a:ext cx="3761428" cy="6217087"/>
          </a:xfrm>
          <a:prstGeom prst="rect">
            <a:avLst/>
          </a:prstGeom>
          <a:noFill/>
        </p:spPr>
        <p:txBody>
          <a:bodyPr wrap="square" rtlCol="0">
            <a:spAutoFit/>
          </a:bodyPr>
          <a:lstStyle/>
          <a:p>
            <a:r>
              <a:rPr lang="en-GB" sz="2000" b="1" dirty="0">
                <a:latin typeface="Arial" panose="020B0604020202020204" pitchFamily="34" charset="0"/>
                <a:cs typeface="Arial" panose="020B0604020202020204" pitchFamily="34" charset="0"/>
              </a:rPr>
              <a:t>9. ARP FIRST AID KIT</a:t>
            </a:r>
          </a:p>
          <a:p>
            <a:r>
              <a:rPr lang="en-GB" dirty="0">
                <a:latin typeface="Arial" panose="020B0604020202020204" pitchFamily="34" charset="0"/>
                <a:cs typeface="Arial" panose="020B0604020202020204" pitchFamily="34" charset="0"/>
              </a:rPr>
              <a:t>During the blitz, many companies</a:t>
            </a:r>
          </a:p>
          <a:p>
            <a:r>
              <a:rPr lang="en-GB" dirty="0">
                <a:latin typeface="Arial" panose="020B0604020202020204" pitchFamily="34" charset="0"/>
                <a:cs typeface="Arial" panose="020B0604020202020204" pitchFamily="34" charset="0"/>
              </a:rPr>
              <a:t>produced ARP first aid kits to</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help people cope with injuries received during air raids. They were used by families and Air</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Raid Wardens. This is a typical</a:t>
            </a:r>
          </a:p>
          <a:p>
            <a:r>
              <a:rPr lang="en-GB" dirty="0">
                <a:latin typeface="Arial" panose="020B0604020202020204" pitchFamily="34" charset="0"/>
                <a:cs typeface="Arial" panose="020B0604020202020204" pitchFamily="34" charset="0"/>
              </a:rPr>
              <a:t>first aid box made by the company Boots, who still have high street shops today. Just being out in</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blackout was dangerous because people could not see where they were going. Between 1939 and 1940 road accidents almost doubled in number.</a:t>
            </a:r>
          </a:p>
          <a:p>
            <a:endParaRPr lang="en-GB" sz="1600" dirty="0">
              <a:latin typeface="Arial" panose="020B0604020202020204" pitchFamily="34" charset="0"/>
              <a:ea typeface="Calibri" panose="020F0502020204030204" pitchFamily="34" charset="0"/>
              <a:cs typeface="Arial" panose="020B0604020202020204" pitchFamily="34" charset="0"/>
            </a:endParaRPr>
          </a:p>
          <a:p>
            <a:r>
              <a:rPr lang="en-GB" sz="2000" b="1" dirty="0">
                <a:latin typeface="Arial" panose="020B0604020202020204" pitchFamily="34" charset="0"/>
                <a:ea typeface="Calibri" panose="020F0502020204030204" pitchFamily="34" charset="0"/>
                <a:cs typeface="Arial" panose="020B0604020202020204" pitchFamily="34" charset="0"/>
              </a:rPr>
              <a:t>10. ANTI GAS OINTMENT</a:t>
            </a:r>
          </a:p>
          <a:p>
            <a:r>
              <a:rPr lang="en-GB" dirty="0">
                <a:latin typeface="Arial" panose="020B0604020202020204" pitchFamily="34" charset="0"/>
                <a:ea typeface="Calibri" panose="020F0502020204030204" pitchFamily="34" charset="0"/>
                <a:cs typeface="Arial" panose="020B0604020202020204" pitchFamily="34" charset="0"/>
              </a:rPr>
              <a:t>Tins of anti-gas ointment were distributed widely before and during the war. It was anticipated that mustard gas, used in the trenches with devastating effect</a:t>
            </a:r>
            <a:endParaRPr lang="en-GB" sz="1600" dirty="0">
              <a:latin typeface="Arial" panose="020B0604020202020204" pitchFamily="34" charset="0"/>
              <a:ea typeface="Calibri" panose="020F0502020204030204" pitchFamily="34" charset="0"/>
              <a:cs typeface="Times New Roman" panose="02020603050405020304" pitchFamily="18" charset="0"/>
            </a:endParaRPr>
          </a:p>
        </p:txBody>
      </p:sp>
      <p:pic>
        <p:nvPicPr>
          <p:cNvPr id="6" name="Picture 5">
            <a:extLst>
              <a:ext uri="{FF2B5EF4-FFF2-40B4-BE49-F238E27FC236}">
                <a16:creationId xmlns:a16="http://schemas.microsoft.com/office/drawing/2014/main" id="{0A5DE236-91A4-42A8-8109-A0E6ED38A731}"/>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8497" y="2420888"/>
            <a:ext cx="287039" cy="288032"/>
          </a:xfrm>
          <a:prstGeom prst="rect">
            <a:avLst/>
          </a:prstGeom>
        </p:spPr>
      </p:pic>
      <p:pic>
        <p:nvPicPr>
          <p:cNvPr id="7" name="Picture 6">
            <a:extLst>
              <a:ext uri="{FF2B5EF4-FFF2-40B4-BE49-F238E27FC236}">
                <a16:creationId xmlns:a16="http://schemas.microsoft.com/office/drawing/2014/main" id="{E8EA0F22-E2D5-4CB1-9985-D5379FEB964D}"/>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28977" y="4783206"/>
            <a:ext cx="287039" cy="288032"/>
          </a:xfrm>
          <a:prstGeom prst="rect">
            <a:avLst/>
          </a:prstGeom>
        </p:spPr>
      </p:pic>
      <p:pic>
        <p:nvPicPr>
          <p:cNvPr id="8" name="Picture 7">
            <a:extLst>
              <a:ext uri="{FF2B5EF4-FFF2-40B4-BE49-F238E27FC236}">
                <a16:creationId xmlns:a16="http://schemas.microsoft.com/office/drawing/2014/main" id="{3D1279D3-4131-43E2-9618-87DB2D868700}"/>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28977" y="390718"/>
            <a:ext cx="287039" cy="288032"/>
          </a:xfrm>
          <a:prstGeom prst="rect">
            <a:avLst/>
          </a:prstGeom>
        </p:spPr>
      </p:pic>
    </p:spTree>
    <p:extLst>
      <p:ext uri="{BB962C8B-B14F-4D97-AF65-F5344CB8AC3E}">
        <p14:creationId xmlns:p14="http://schemas.microsoft.com/office/powerpoint/2010/main" val="40572286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D3958-40FD-420E-B915-BE187915440C}"/>
              </a:ext>
            </a:extLst>
          </p:cNvPr>
          <p:cNvSpPr txBox="1"/>
          <p:nvPr/>
        </p:nvSpPr>
        <p:spPr>
          <a:xfrm>
            <a:off x="467543" y="297847"/>
            <a:ext cx="3528393" cy="6278642"/>
          </a:xfrm>
          <a:prstGeom prst="rect">
            <a:avLst/>
          </a:prstGeom>
          <a:noFill/>
        </p:spPr>
        <p:txBody>
          <a:bodyPr wrap="square" rtlCol="0">
            <a:spAutoFit/>
          </a:bodyPr>
          <a:lstStyle/>
          <a:p>
            <a:r>
              <a:rPr lang="en-GB" dirty="0">
                <a:latin typeface="Arial" panose="020B0604020202020204" pitchFamily="34" charset="0"/>
                <a:ea typeface="Calibri" panose="020F0502020204030204" pitchFamily="34" charset="0"/>
                <a:cs typeface="Times New Roman" panose="02020603050405020304" pitchFamily="18" charset="0"/>
              </a:rPr>
              <a:t>during the First World War,</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might be used once more. The ointment came in tubes to be applied to blisters on the skin.</a:t>
            </a:r>
          </a:p>
          <a:p>
            <a:endParaRPr lang="en-GB" sz="2000" b="1" dirty="0">
              <a:latin typeface="Arial" panose="020B0604020202020204" pitchFamily="34" charset="0"/>
              <a:ea typeface="Calibri" panose="020F0502020204030204" pitchFamily="34" charset="0"/>
              <a:cs typeface="Times New Roman" panose="02020603050405020304" pitchFamily="18" charset="0"/>
            </a:endParaRPr>
          </a:p>
          <a:p>
            <a:r>
              <a:rPr lang="en-GB" sz="2000" b="1" dirty="0">
                <a:latin typeface="Arial" panose="020B0604020202020204" pitchFamily="34" charset="0"/>
                <a:ea typeface="Calibri" panose="020F0502020204030204" pitchFamily="34" charset="0"/>
                <a:cs typeface="Times New Roman" panose="02020603050405020304" pitchFamily="18" charset="0"/>
              </a:rPr>
              <a:t>11. CIVIL DEFENCE JACKET</a:t>
            </a:r>
          </a:p>
          <a:p>
            <a:r>
              <a:rPr lang="en-GB" dirty="0">
                <a:latin typeface="Arial" panose="020B0604020202020204" pitchFamily="34" charset="0"/>
                <a:ea typeface="Calibri" panose="020F0502020204030204" pitchFamily="34" charset="0"/>
                <a:cs typeface="Times New Roman" panose="02020603050405020304" pitchFamily="18" charset="0"/>
              </a:rPr>
              <a:t>In 1941 the ARP was renamed the Civil Defence (CD) Service. This was thought to better reflect the widening number of roles its volunteer men and women performed. These included fire and rescue work, medical assistance and welfare for those made homeless by bombing. The jacket, made of wool serge, is a civilian variation of the standard short battledress tunic worn by most British servicemen from the 1930s until the 1960s. The left breast pocket features</a:t>
            </a:r>
          </a:p>
        </p:txBody>
      </p:sp>
      <p:pic>
        <p:nvPicPr>
          <p:cNvPr id="12" name="Picture 11">
            <a:extLst>
              <a:ext uri="{FF2B5EF4-FFF2-40B4-BE49-F238E27FC236}">
                <a16:creationId xmlns:a16="http://schemas.microsoft.com/office/drawing/2014/main" id="{01436EDF-57FD-4AE5-93D5-04FBC830B87C}"/>
              </a:ext>
            </a:extLst>
          </p:cNvPr>
          <p:cNvPicPr>
            <a:picLocks noChangeAspect="1"/>
          </p:cNvPicPr>
          <p:nvPr/>
        </p:nvPicPr>
        <p:blipFill>
          <a:blip r:embed="rId3"/>
          <a:stretch>
            <a:fillRect/>
          </a:stretch>
        </p:blipFill>
        <p:spPr>
          <a:xfrm>
            <a:off x="8532440" y="82314"/>
            <a:ext cx="499915" cy="5694158"/>
          </a:xfrm>
          <a:prstGeom prst="rect">
            <a:avLst/>
          </a:prstGeom>
        </p:spPr>
      </p:pic>
      <p:pic>
        <p:nvPicPr>
          <p:cNvPr id="13" name="Picture 12">
            <a:extLst>
              <a:ext uri="{FF2B5EF4-FFF2-40B4-BE49-F238E27FC236}">
                <a16:creationId xmlns:a16="http://schemas.microsoft.com/office/drawing/2014/main" id="{47FA1615-286F-486D-B8C4-20D1B36D4142}"/>
              </a:ext>
            </a:extLst>
          </p:cNvPr>
          <p:cNvPicPr>
            <a:picLocks noChangeAspect="1"/>
          </p:cNvPicPr>
          <p:nvPr/>
        </p:nvPicPr>
        <p:blipFill>
          <a:blip r:embed="rId4"/>
          <a:stretch>
            <a:fillRect/>
          </a:stretch>
        </p:blipFill>
        <p:spPr>
          <a:xfrm>
            <a:off x="8671855" y="5805264"/>
            <a:ext cx="292633" cy="938865"/>
          </a:xfrm>
          <a:prstGeom prst="rect">
            <a:avLst/>
          </a:prstGeom>
        </p:spPr>
      </p:pic>
      <p:sp>
        <p:nvSpPr>
          <p:cNvPr id="9" name="TextBox 8">
            <a:extLst>
              <a:ext uri="{FF2B5EF4-FFF2-40B4-BE49-F238E27FC236}">
                <a16:creationId xmlns:a16="http://schemas.microsoft.com/office/drawing/2014/main" id="{69A99D39-0DA6-4EEB-AD11-74E4E319EACB}"/>
              </a:ext>
            </a:extLst>
          </p:cNvPr>
          <p:cNvSpPr txBox="1"/>
          <p:nvPr/>
        </p:nvSpPr>
        <p:spPr>
          <a:xfrm>
            <a:off x="4788024" y="287932"/>
            <a:ext cx="3960440" cy="6309420"/>
          </a:xfrm>
          <a:prstGeom prst="rect">
            <a:avLst/>
          </a:prstGeom>
          <a:noFill/>
        </p:spPr>
        <p:txBody>
          <a:bodyPr wrap="square" rtlCol="0">
            <a:spAutoFit/>
          </a:bodyPr>
          <a:lstStyle/>
          <a:p>
            <a:r>
              <a:rPr lang="en-GB" dirty="0">
                <a:latin typeface="Arial" panose="020B0604020202020204" pitchFamily="34" charset="0"/>
                <a:ea typeface="Calibri" panose="020F0502020204030204" pitchFamily="34" charset="0"/>
                <a:cs typeface="Times New Roman" panose="02020603050405020304" pitchFamily="18" charset="0"/>
              </a:rPr>
              <a:t>the Civil Defence Badge, Oldham Area.</a:t>
            </a:r>
          </a:p>
          <a:p>
            <a:endParaRPr lang="en-GB" sz="2000" b="1" dirty="0">
              <a:latin typeface="Arial" panose="020B0604020202020204" pitchFamily="34" charset="0"/>
              <a:ea typeface="Calibri" panose="020F0502020204030204" pitchFamily="34" charset="0"/>
              <a:cs typeface="Times New Roman" panose="02020603050405020304" pitchFamily="18" charset="0"/>
            </a:endParaRPr>
          </a:p>
          <a:p>
            <a:r>
              <a:rPr lang="en-GB" sz="2000" b="1" dirty="0">
                <a:latin typeface="Arial" panose="020B0604020202020204" pitchFamily="34" charset="0"/>
                <a:ea typeface="Calibri" panose="020F0502020204030204" pitchFamily="34" charset="0"/>
                <a:cs typeface="Times New Roman" panose="02020603050405020304" pitchFamily="18" charset="0"/>
              </a:rPr>
              <a:t>12. SHELTER WARDEN</a:t>
            </a:r>
          </a:p>
          <a:p>
            <a:r>
              <a:rPr lang="en-GB" sz="2000" b="1" dirty="0">
                <a:latin typeface="Arial" panose="020B0604020202020204" pitchFamily="34" charset="0"/>
                <a:ea typeface="Calibri" panose="020F0502020204030204" pitchFamily="34" charset="0"/>
                <a:cs typeface="Times New Roman" panose="02020603050405020304" pitchFamily="18" charset="0"/>
              </a:rPr>
              <a:t>ARMBAND</a:t>
            </a:r>
          </a:p>
          <a:p>
            <a:r>
              <a:rPr lang="en-GB" dirty="0">
                <a:latin typeface="Arial" panose="020B0604020202020204" pitchFamily="34" charset="0"/>
                <a:ea typeface="Calibri" panose="020F0502020204030204" pitchFamily="34" charset="0"/>
                <a:cs typeface="Times New Roman" panose="02020603050405020304" pitchFamily="18" charset="0"/>
              </a:rPr>
              <a:t>Air raid shelters came in all</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shapes and sizes. If you had a</a:t>
            </a:r>
          </a:p>
          <a:p>
            <a:r>
              <a:rPr lang="en-GB" dirty="0">
                <a:latin typeface="Arial" panose="020B0604020202020204" pitchFamily="34" charset="0"/>
                <a:ea typeface="Calibri" panose="020F0502020204030204" pitchFamily="34" charset="0"/>
                <a:cs typeface="Times New Roman" panose="02020603050405020304" pitchFamily="18" charset="0"/>
              </a:rPr>
              <a:t>garden you could build an</a:t>
            </a:r>
          </a:p>
          <a:p>
            <a:r>
              <a:rPr lang="en-GB" dirty="0">
                <a:latin typeface="Arial" panose="020B0604020202020204" pitchFamily="34" charset="0"/>
                <a:ea typeface="Calibri" panose="020F0502020204030204" pitchFamily="34" charset="0"/>
                <a:cs typeface="Times New Roman" panose="02020603050405020304" pitchFamily="18" charset="0"/>
              </a:rPr>
              <a:t>‘Anderson shelter’, </a:t>
            </a:r>
            <a:r>
              <a:rPr lang="en-GB" dirty="0">
                <a:latin typeface="Arial" panose="020B0604020202020204" pitchFamily="34" charset="0"/>
                <a:cs typeface="Arial" panose="020B0604020202020204" pitchFamily="34" charset="0"/>
              </a:rPr>
              <a:t>made of corrugated iron. Some streets had their own communal shelters and most workplaces had adapted basements or outdoor shelters in case of day-time raids. In London, deep Underground stations were opened at night, allowing</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thousands to shelter from some</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of the worst raids of the Blitz.</a:t>
            </a:r>
          </a:p>
          <a:p>
            <a:endParaRPr lang="en-GB"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13. MAGAZINES</a:t>
            </a:r>
          </a:p>
          <a:p>
            <a:r>
              <a:rPr lang="en-GB" dirty="0">
                <a:latin typeface="Arial" panose="020B0604020202020204" pitchFamily="34" charset="0"/>
                <a:cs typeface="Arial" panose="020B0604020202020204" pitchFamily="34" charset="0"/>
              </a:rPr>
              <a:t>Like newspapers and the radio, magazines had a vital part to play</a:t>
            </a:r>
          </a:p>
        </p:txBody>
      </p:sp>
      <p:pic>
        <p:nvPicPr>
          <p:cNvPr id="6" name="Picture 5">
            <a:extLst>
              <a:ext uri="{FF2B5EF4-FFF2-40B4-BE49-F238E27FC236}">
                <a16:creationId xmlns:a16="http://schemas.microsoft.com/office/drawing/2014/main" id="{4B2B50BE-7033-456D-8387-59189EEAA385}"/>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28976" y="1196752"/>
            <a:ext cx="287040" cy="288032"/>
          </a:xfrm>
          <a:prstGeom prst="rect">
            <a:avLst/>
          </a:prstGeom>
        </p:spPr>
      </p:pic>
      <p:pic>
        <p:nvPicPr>
          <p:cNvPr id="7" name="Picture 6">
            <a:extLst>
              <a:ext uri="{FF2B5EF4-FFF2-40B4-BE49-F238E27FC236}">
                <a16:creationId xmlns:a16="http://schemas.microsoft.com/office/drawing/2014/main" id="{18941CCF-0342-4F0E-A869-1431DFB4200A}"/>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28976" y="5661248"/>
            <a:ext cx="287040" cy="288032"/>
          </a:xfrm>
          <a:prstGeom prst="rect">
            <a:avLst/>
          </a:prstGeom>
        </p:spPr>
      </p:pic>
      <p:pic>
        <p:nvPicPr>
          <p:cNvPr id="10" name="Picture 9">
            <a:extLst>
              <a:ext uri="{FF2B5EF4-FFF2-40B4-BE49-F238E27FC236}">
                <a16:creationId xmlns:a16="http://schemas.microsoft.com/office/drawing/2014/main" id="{A7507E7D-0864-4C94-B46E-5A3AA225026D}"/>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8496" y="1810015"/>
            <a:ext cx="287040" cy="288032"/>
          </a:xfrm>
          <a:prstGeom prst="rect">
            <a:avLst/>
          </a:prstGeom>
        </p:spPr>
      </p:pic>
    </p:spTree>
    <p:extLst>
      <p:ext uri="{BB962C8B-B14F-4D97-AF65-F5344CB8AC3E}">
        <p14:creationId xmlns:p14="http://schemas.microsoft.com/office/powerpoint/2010/main" val="38465560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83ED3958-40FD-420E-B915-BE187915440C}"/>
              </a:ext>
            </a:extLst>
          </p:cNvPr>
          <p:cNvSpPr txBox="1"/>
          <p:nvPr/>
        </p:nvSpPr>
        <p:spPr>
          <a:xfrm>
            <a:off x="467543" y="260648"/>
            <a:ext cx="3600401" cy="6247864"/>
          </a:xfrm>
          <a:prstGeom prst="rect">
            <a:avLst/>
          </a:prstGeom>
          <a:noFill/>
        </p:spPr>
        <p:txBody>
          <a:bodyPr wrap="square" rtlCol="0">
            <a:spAutoFit/>
          </a:bodyPr>
          <a:lstStyle/>
          <a:p>
            <a:r>
              <a:rPr lang="en-GB" dirty="0">
                <a:latin typeface="Arial" panose="020B0604020202020204" pitchFamily="34" charset="0"/>
                <a:ea typeface="Calibri" panose="020F0502020204030204" pitchFamily="34" charset="0"/>
                <a:cs typeface="Times New Roman" panose="02020603050405020304" pitchFamily="18" charset="0"/>
              </a:rPr>
              <a:t>in spreading information and keeping up people’s spirits. One of the most famous magazines of the time was Picture Post, which first appeared in 1938. In an age with no television or internet it was a way of bringing images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of the war to everybody.</a:t>
            </a:r>
          </a:p>
          <a:p>
            <a:endParaRPr lang="en-GB" sz="2000" b="1" dirty="0">
              <a:latin typeface="Arial" panose="020B0604020202020204" pitchFamily="34" charset="0"/>
              <a:ea typeface="Calibri" panose="020F0502020204030204" pitchFamily="34" charset="0"/>
              <a:cs typeface="Times New Roman" panose="02020603050405020304" pitchFamily="18" charset="0"/>
            </a:endParaRPr>
          </a:p>
          <a:p>
            <a:r>
              <a:rPr lang="en-GB" sz="2000" b="1" dirty="0">
                <a:latin typeface="Arial" panose="020B0604020202020204" pitchFamily="34" charset="0"/>
                <a:ea typeface="Calibri" panose="020F0502020204030204" pitchFamily="34" charset="0"/>
                <a:cs typeface="Times New Roman" panose="02020603050405020304" pitchFamily="18" charset="0"/>
              </a:rPr>
              <a:t>14. HELMET</a:t>
            </a:r>
          </a:p>
          <a:p>
            <a:r>
              <a:rPr lang="en-GB" dirty="0">
                <a:latin typeface="Arial" panose="020B0604020202020204" pitchFamily="34" charset="0"/>
                <a:ea typeface="Calibri" panose="020F0502020204030204" pitchFamily="34" charset="0"/>
                <a:cs typeface="Times New Roman" panose="02020603050405020304" pitchFamily="18" charset="0"/>
              </a:rPr>
              <a:t>This fire watcher’s helmet is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based on the standard British ‘Brodie’ type helmet which was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first introduced in 1915. Millions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of the broad brimmed helmet were made over the next thirty years and worn by troops and civilian workers in the Second World War. The shape of this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one suggests it may have been made in New Zealand. At the beginning of the war New</a:t>
            </a:r>
            <a:endParaRPr lang="en-GB" b="1" dirty="0">
              <a:latin typeface="Arial" panose="020B0604020202020204" pitchFamily="34" charset="0"/>
              <a:cs typeface="Times New Roman" panose="02020603050405020304" pitchFamily="18" charset="0"/>
            </a:endParaRPr>
          </a:p>
        </p:txBody>
      </p:sp>
      <p:pic>
        <p:nvPicPr>
          <p:cNvPr id="12" name="Picture 11">
            <a:extLst>
              <a:ext uri="{FF2B5EF4-FFF2-40B4-BE49-F238E27FC236}">
                <a16:creationId xmlns:a16="http://schemas.microsoft.com/office/drawing/2014/main" id="{01436EDF-57FD-4AE5-93D5-04FBC830B87C}"/>
              </a:ext>
            </a:extLst>
          </p:cNvPr>
          <p:cNvPicPr>
            <a:picLocks noChangeAspect="1"/>
          </p:cNvPicPr>
          <p:nvPr/>
        </p:nvPicPr>
        <p:blipFill>
          <a:blip r:embed="rId3"/>
          <a:stretch>
            <a:fillRect/>
          </a:stretch>
        </p:blipFill>
        <p:spPr>
          <a:xfrm>
            <a:off x="8532440" y="82314"/>
            <a:ext cx="499915" cy="5694158"/>
          </a:xfrm>
          <a:prstGeom prst="rect">
            <a:avLst/>
          </a:prstGeom>
        </p:spPr>
      </p:pic>
      <p:pic>
        <p:nvPicPr>
          <p:cNvPr id="13" name="Picture 12">
            <a:extLst>
              <a:ext uri="{FF2B5EF4-FFF2-40B4-BE49-F238E27FC236}">
                <a16:creationId xmlns:a16="http://schemas.microsoft.com/office/drawing/2014/main" id="{47FA1615-286F-486D-B8C4-20D1B36D4142}"/>
              </a:ext>
            </a:extLst>
          </p:cNvPr>
          <p:cNvPicPr>
            <a:picLocks noChangeAspect="1"/>
          </p:cNvPicPr>
          <p:nvPr/>
        </p:nvPicPr>
        <p:blipFill>
          <a:blip r:embed="rId4"/>
          <a:stretch>
            <a:fillRect/>
          </a:stretch>
        </p:blipFill>
        <p:spPr>
          <a:xfrm>
            <a:off x="8671855" y="5805264"/>
            <a:ext cx="292633" cy="938865"/>
          </a:xfrm>
          <a:prstGeom prst="rect">
            <a:avLst/>
          </a:prstGeom>
        </p:spPr>
      </p:pic>
      <p:sp>
        <p:nvSpPr>
          <p:cNvPr id="9" name="TextBox 8">
            <a:extLst>
              <a:ext uri="{FF2B5EF4-FFF2-40B4-BE49-F238E27FC236}">
                <a16:creationId xmlns:a16="http://schemas.microsoft.com/office/drawing/2014/main" id="{69A99D39-0DA6-4EEB-AD11-74E4E319EACB}"/>
              </a:ext>
            </a:extLst>
          </p:cNvPr>
          <p:cNvSpPr txBox="1"/>
          <p:nvPr/>
        </p:nvSpPr>
        <p:spPr>
          <a:xfrm>
            <a:off x="4771012" y="246702"/>
            <a:ext cx="3761428" cy="6278642"/>
          </a:xfrm>
          <a:prstGeom prst="rect">
            <a:avLst/>
          </a:prstGeom>
          <a:noFill/>
        </p:spPr>
        <p:txBody>
          <a:bodyPr wrap="square" rtlCol="0">
            <a:spAutoFit/>
          </a:bodyPr>
          <a:lstStyle/>
          <a:p>
            <a:r>
              <a:rPr lang="en-GB" dirty="0">
                <a:latin typeface="Arial" panose="020B0604020202020204" pitchFamily="34" charset="0"/>
                <a:ea typeface="Calibri" panose="020F0502020204030204" pitchFamily="34" charset="0"/>
                <a:cs typeface="Times New Roman" panose="02020603050405020304" pitchFamily="18" charset="0"/>
              </a:rPr>
              <a:t>Zealand made a large batch of helmets for Britain as the British </a:t>
            </a:r>
            <a:r>
              <a:rPr lang="en-GB" dirty="0">
                <a:latin typeface="Arial" panose="020B0604020202020204" pitchFamily="34" charset="0"/>
                <a:cs typeface="Arial" panose="020B0604020202020204" pitchFamily="34" charset="0"/>
              </a:rPr>
              <a:t>government could not satisfy demand. </a:t>
            </a:r>
          </a:p>
          <a:p>
            <a:endParaRPr lang="en-GB" sz="2000" b="1"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15. GAS MASK</a:t>
            </a:r>
          </a:p>
          <a:p>
            <a:r>
              <a:rPr lang="en-GB" dirty="0">
                <a:latin typeface="Arial" panose="020B0604020202020204" pitchFamily="34" charset="0"/>
                <a:cs typeface="Arial" panose="020B0604020202020204" pitchFamily="34" charset="0"/>
              </a:rPr>
              <a:t>By the time war was declared in September 1939 no less than 38</a:t>
            </a:r>
          </a:p>
          <a:p>
            <a:r>
              <a:rPr lang="en-GB" dirty="0">
                <a:latin typeface="Arial" panose="020B0604020202020204" pitchFamily="34" charset="0"/>
                <a:cs typeface="Arial" panose="020B0604020202020204" pitchFamily="34" charset="0"/>
              </a:rPr>
              <a:t>million gas masks had been</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issued in Britain. This is one of</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the most common civilian masks and can be seen in its original</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box, complete with instructions. From the outbreak of war it was compulsory for people to carry a gas mask at all times. Fines were issued if you were caught without it. The flimsy cardboard boxes tended to fall apart so, overtime, people bought or made their own personalised cases or handbags.</a:t>
            </a:r>
          </a:p>
          <a:p>
            <a:endParaRPr lang="en-GB" sz="2000" b="1" dirty="0">
              <a:latin typeface="Arial" panose="020B0604020202020204" pitchFamily="34" charset="0"/>
              <a:cs typeface="Arial" panose="020B0604020202020204" pitchFamily="34" charset="0"/>
            </a:endParaRPr>
          </a:p>
        </p:txBody>
      </p:sp>
      <p:pic>
        <p:nvPicPr>
          <p:cNvPr id="6" name="Picture 5">
            <a:extLst>
              <a:ext uri="{FF2B5EF4-FFF2-40B4-BE49-F238E27FC236}">
                <a16:creationId xmlns:a16="http://schemas.microsoft.com/office/drawing/2014/main" id="{3943A377-E063-4F54-9E87-03B452BF5EEF}"/>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8497" y="2780928"/>
            <a:ext cx="287039" cy="288032"/>
          </a:xfrm>
          <a:prstGeom prst="rect">
            <a:avLst/>
          </a:prstGeom>
        </p:spPr>
      </p:pic>
      <p:pic>
        <p:nvPicPr>
          <p:cNvPr id="7" name="Picture 6">
            <a:extLst>
              <a:ext uri="{FF2B5EF4-FFF2-40B4-BE49-F238E27FC236}">
                <a16:creationId xmlns:a16="http://schemas.microsoft.com/office/drawing/2014/main" id="{2C166E92-E8FE-4633-B71F-EC774A8A1AC4}"/>
              </a:ext>
            </a:extLst>
          </p:cNvPr>
          <p:cNvPicPr>
            <a:picLocks noChangeAspect="1"/>
          </p:cNvPicPr>
          <p:nvPr/>
        </p:nvPicPr>
        <p:blipFill>
          <a:blip r:embed="rId5" cstate="print">
            <a:extLst>
              <a:ext uri="{BEBA8EAE-BF5A-486C-A8C5-ECC9F3942E4B}">
                <a14:imgProps xmlns:a14="http://schemas.microsoft.com/office/drawing/2010/main">
                  <a14:imgLayer r:embed="rId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43030" y="1700808"/>
            <a:ext cx="287039" cy="288032"/>
          </a:xfrm>
          <a:prstGeom prst="rect">
            <a:avLst/>
          </a:prstGeom>
        </p:spPr>
      </p:pic>
    </p:spTree>
    <p:extLst>
      <p:ext uri="{BB962C8B-B14F-4D97-AF65-F5344CB8AC3E}">
        <p14:creationId xmlns:p14="http://schemas.microsoft.com/office/powerpoint/2010/main" val="36669642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01436EDF-57FD-4AE5-93D5-04FBC830B87C}"/>
              </a:ext>
            </a:extLst>
          </p:cNvPr>
          <p:cNvPicPr>
            <a:picLocks noChangeAspect="1"/>
          </p:cNvPicPr>
          <p:nvPr/>
        </p:nvPicPr>
        <p:blipFill>
          <a:blip r:embed="rId2"/>
          <a:stretch>
            <a:fillRect/>
          </a:stretch>
        </p:blipFill>
        <p:spPr>
          <a:xfrm>
            <a:off x="8532440" y="96381"/>
            <a:ext cx="499915" cy="5694158"/>
          </a:xfrm>
          <a:prstGeom prst="rect">
            <a:avLst/>
          </a:prstGeom>
        </p:spPr>
      </p:pic>
      <p:pic>
        <p:nvPicPr>
          <p:cNvPr id="13" name="Picture 12">
            <a:extLst>
              <a:ext uri="{FF2B5EF4-FFF2-40B4-BE49-F238E27FC236}">
                <a16:creationId xmlns:a16="http://schemas.microsoft.com/office/drawing/2014/main" id="{47FA1615-286F-486D-B8C4-20D1B36D4142}"/>
              </a:ext>
            </a:extLst>
          </p:cNvPr>
          <p:cNvPicPr>
            <a:picLocks noChangeAspect="1"/>
          </p:cNvPicPr>
          <p:nvPr/>
        </p:nvPicPr>
        <p:blipFill>
          <a:blip r:embed="rId3"/>
          <a:stretch>
            <a:fillRect/>
          </a:stretch>
        </p:blipFill>
        <p:spPr>
          <a:xfrm>
            <a:off x="8676456" y="5860044"/>
            <a:ext cx="292633" cy="938865"/>
          </a:xfrm>
          <a:prstGeom prst="rect">
            <a:avLst/>
          </a:prstGeom>
        </p:spPr>
      </p:pic>
      <p:pic>
        <p:nvPicPr>
          <p:cNvPr id="5" name="Picture 4">
            <a:extLst>
              <a:ext uri="{FF2B5EF4-FFF2-40B4-BE49-F238E27FC236}">
                <a16:creationId xmlns:a16="http://schemas.microsoft.com/office/drawing/2014/main" id="{B1AAC647-A122-49EA-84EA-A8FA0C4F0BA8}"/>
              </a:ext>
            </a:extLst>
          </p:cNvPr>
          <p:cNvPicPr>
            <a:picLocks noChangeAspect="1"/>
          </p:cNvPicPr>
          <p:nvPr/>
        </p:nvPicPr>
        <p:blipFill>
          <a:blip r:embed="rId4"/>
          <a:stretch>
            <a:fillRect/>
          </a:stretch>
        </p:blipFill>
        <p:spPr>
          <a:xfrm>
            <a:off x="2066327" y="5322901"/>
            <a:ext cx="5011346" cy="182896"/>
          </a:xfrm>
          <a:prstGeom prst="rect">
            <a:avLst/>
          </a:prstGeom>
        </p:spPr>
      </p:pic>
      <p:sp>
        <p:nvSpPr>
          <p:cNvPr id="6" name="Rectangle 5">
            <a:extLst>
              <a:ext uri="{FF2B5EF4-FFF2-40B4-BE49-F238E27FC236}">
                <a16:creationId xmlns:a16="http://schemas.microsoft.com/office/drawing/2014/main" id="{FE3CFDF9-B8FF-41EF-9B8B-E8C4ABF0E033}"/>
              </a:ext>
            </a:extLst>
          </p:cNvPr>
          <p:cNvSpPr/>
          <p:nvPr/>
        </p:nvSpPr>
        <p:spPr>
          <a:xfrm>
            <a:off x="395536" y="5481724"/>
            <a:ext cx="8352928" cy="1200329"/>
          </a:xfrm>
          <a:prstGeom prst="rect">
            <a:avLst/>
          </a:prstGeom>
        </p:spPr>
        <p:txBody>
          <a:bodyPr wrap="square">
            <a:spAutoFit/>
          </a:bodyPr>
          <a:lstStyle/>
          <a:p>
            <a:r>
              <a:rPr lang="en-GB" dirty="0">
                <a:latin typeface="Arial" panose="020B0604020202020204" pitchFamily="34" charset="0"/>
                <a:cs typeface="Arial" panose="020B0604020202020204" pitchFamily="34" charset="0"/>
              </a:rPr>
              <a:t>Share your letters via </a:t>
            </a:r>
            <a:r>
              <a:rPr lang="en-GB" dirty="0">
                <a:latin typeface="Arial" panose="020B0604020202020204" pitchFamily="34" charset="0"/>
                <a:cs typeface="Arial" panose="020B0604020202020204" pitchFamily="34" charset="0"/>
                <a:hlinkClick r:id="rId5"/>
              </a:rPr>
              <a:t>librariesandgalleryschools@oldham.gov.uk</a:t>
            </a:r>
            <a:r>
              <a:rPr lang="en-GB" dirty="0">
                <a:latin typeface="Arial" panose="020B0604020202020204" pitchFamily="34" charset="0"/>
                <a:cs typeface="Arial" panose="020B0604020202020204" pitchFamily="34" charset="0"/>
              </a:rPr>
              <a:t> or social media:</a:t>
            </a:r>
            <a:br>
              <a:rPr lang="en-GB" dirty="0">
                <a:latin typeface="Arial" panose="020B0604020202020204" pitchFamily="34" charset="0"/>
                <a:cs typeface="Arial" panose="020B0604020202020204" pitchFamily="34" charset="0"/>
              </a:rPr>
            </a:b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Gallery Oldham                 @GalleryOldham                  @galleryoldham</a:t>
            </a:r>
          </a:p>
        </p:txBody>
      </p:sp>
      <p:pic>
        <p:nvPicPr>
          <p:cNvPr id="9" name="Picture 8">
            <a:extLst>
              <a:ext uri="{FF2B5EF4-FFF2-40B4-BE49-F238E27FC236}">
                <a16:creationId xmlns:a16="http://schemas.microsoft.com/office/drawing/2014/main" id="{D39A3757-F4D4-4F5C-8F70-C90F6254EF0F}"/>
              </a:ext>
            </a:extLst>
          </p:cNvPr>
          <p:cNvPicPr>
            <a:picLocks noChangeAspect="1"/>
          </p:cNvPicPr>
          <p:nvPr/>
        </p:nvPicPr>
        <p:blipFill>
          <a:blip r:embed="rId6"/>
          <a:stretch>
            <a:fillRect/>
          </a:stretch>
        </p:blipFill>
        <p:spPr>
          <a:xfrm>
            <a:off x="3075302" y="4581128"/>
            <a:ext cx="2993395" cy="536494"/>
          </a:xfrm>
          <a:prstGeom prst="rect">
            <a:avLst/>
          </a:prstGeom>
        </p:spPr>
      </p:pic>
      <p:pic>
        <p:nvPicPr>
          <p:cNvPr id="11" name="Picture 10">
            <a:extLst>
              <a:ext uri="{FF2B5EF4-FFF2-40B4-BE49-F238E27FC236}">
                <a16:creationId xmlns:a16="http://schemas.microsoft.com/office/drawing/2014/main" id="{63600881-26B2-4A86-8AAA-0F5568D2B374}"/>
              </a:ext>
            </a:extLst>
          </p:cNvPr>
          <p:cNvPicPr>
            <a:picLocks noChangeAspect="1"/>
          </p:cNvPicPr>
          <p:nvPr/>
        </p:nvPicPr>
        <p:blipFill>
          <a:blip r:embed="rId7"/>
          <a:stretch>
            <a:fillRect/>
          </a:stretch>
        </p:blipFill>
        <p:spPr>
          <a:xfrm>
            <a:off x="467544" y="6325758"/>
            <a:ext cx="5907536" cy="347502"/>
          </a:xfrm>
          <a:prstGeom prst="rect">
            <a:avLst/>
          </a:prstGeom>
        </p:spPr>
      </p:pic>
      <p:sp>
        <p:nvSpPr>
          <p:cNvPr id="14" name="TextBox 13">
            <a:extLst>
              <a:ext uri="{FF2B5EF4-FFF2-40B4-BE49-F238E27FC236}">
                <a16:creationId xmlns:a16="http://schemas.microsoft.com/office/drawing/2014/main" id="{EA68224B-D138-48FC-948E-7FECCFB10132}"/>
              </a:ext>
            </a:extLst>
          </p:cNvPr>
          <p:cNvSpPr txBox="1"/>
          <p:nvPr/>
        </p:nvSpPr>
        <p:spPr>
          <a:xfrm>
            <a:off x="4788024" y="260648"/>
            <a:ext cx="3738722" cy="3754874"/>
          </a:xfrm>
          <a:prstGeom prst="rect">
            <a:avLst/>
          </a:prstGeom>
          <a:noFill/>
        </p:spPr>
        <p:txBody>
          <a:bodyPr wrap="square" rtlCol="0">
            <a:spAutoFit/>
          </a:bodyPr>
          <a:lstStyle/>
          <a:p>
            <a:pPr>
              <a:tabLst>
                <a:tab pos="201295" algn="l"/>
              </a:tabLst>
            </a:pPr>
            <a:r>
              <a:rPr lang="en-GB" sz="2000" b="1" dirty="0">
                <a:latin typeface="Arial" panose="020B0604020202020204" pitchFamily="34" charset="0"/>
                <a:ea typeface="Calibri" panose="020F0502020204030204" pitchFamily="34" charset="0"/>
                <a:cs typeface="Times New Roman" panose="02020603050405020304" pitchFamily="18" charset="0"/>
              </a:rPr>
              <a:t>FURTHER RESEARCH:</a:t>
            </a:r>
          </a:p>
          <a:p>
            <a:pPr>
              <a:tabLst>
                <a:tab pos="201295" algn="l"/>
              </a:tabLst>
            </a:pPr>
            <a:endParaRPr lang="en-GB" sz="2000" b="1" dirty="0">
              <a:latin typeface="Arial" panose="020B0604020202020204" pitchFamily="34" charset="0"/>
              <a:ea typeface="Calibri" panose="020F0502020204030204" pitchFamily="34" charset="0"/>
              <a:cs typeface="Times New Roman" panose="02020603050405020304" pitchFamily="18" charset="0"/>
            </a:endParaRPr>
          </a:p>
          <a:p>
            <a:pPr>
              <a:tabLst>
                <a:tab pos="201295" algn="l"/>
              </a:tabLst>
            </a:pPr>
            <a:r>
              <a:rPr lang="en-GB" dirty="0">
                <a:latin typeface="Arial" panose="020B0604020202020204" pitchFamily="34" charset="0"/>
                <a:ea typeface="Calibri" panose="020F0502020204030204" pitchFamily="34" charset="0"/>
                <a:cs typeface="Times New Roman" panose="02020603050405020304" pitchFamily="18" charset="0"/>
              </a:rPr>
              <a:t>Learn about the outbreak of WW2 </a:t>
            </a:r>
            <a:r>
              <a:rPr lang="en-GB" dirty="0">
                <a:latin typeface="Arial" panose="020B0604020202020204" pitchFamily="34" charset="0"/>
                <a:ea typeface="Calibri" panose="020F0502020204030204" pitchFamily="34" charset="0"/>
                <a:cs typeface="Times New Roman" panose="02020603050405020304" pitchFamily="18" charset="0"/>
                <a:hlinkClick r:id="rId8"/>
              </a:rPr>
              <a:t>here</a:t>
            </a:r>
            <a:r>
              <a:rPr lang="en-GB" dirty="0">
                <a:latin typeface="Arial" panose="020B0604020202020204" pitchFamily="34" charset="0"/>
                <a:ea typeface="Calibri" panose="020F0502020204030204" pitchFamily="34" charset="0"/>
                <a:cs typeface="Times New Roman" panose="02020603050405020304" pitchFamily="18" charset="0"/>
              </a:rPr>
              <a:t>. Discover more about the wartime experience online </a:t>
            </a:r>
            <a:r>
              <a:rPr lang="en-GB" dirty="0">
                <a:latin typeface="Arial" panose="020B0604020202020204" pitchFamily="34" charset="0"/>
                <a:ea typeface="Calibri" panose="020F0502020204030204" pitchFamily="34" charset="0"/>
                <a:cs typeface="Times New Roman" panose="02020603050405020304" pitchFamily="18" charset="0"/>
                <a:hlinkClick r:id="rId9"/>
              </a:rPr>
              <a:t>here</a:t>
            </a:r>
            <a:r>
              <a:rPr lang="en-GB" dirty="0">
                <a:latin typeface="Arial" panose="020B0604020202020204" pitchFamily="34" charset="0"/>
                <a:ea typeface="Calibri" panose="020F0502020204030204" pitchFamily="34" charset="0"/>
                <a:cs typeface="Times New Roman" panose="02020603050405020304" pitchFamily="18" charset="0"/>
              </a:rPr>
              <a:t>, where you can also learn about </a:t>
            </a:r>
            <a:r>
              <a:rPr lang="en-GB" dirty="0">
                <a:latin typeface="Arial" panose="020B0604020202020204" pitchFamily="34" charset="0"/>
                <a:ea typeface="Calibri" panose="020F0502020204030204" pitchFamily="34" charset="0"/>
                <a:cs typeface="Times New Roman" panose="02020603050405020304" pitchFamily="18" charset="0"/>
                <a:hlinkClick r:id="rId10"/>
              </a:rPr>
              <a:t>rationing</a:t>
            </a:r>
            <a:r>
              <a:rPr lang="en-GB" dirty="0">
                <a:latin typeface="Arial" panose="020B0604020202020204" pitchFamily="34" charset="0"/>
                <a:ea typeface="Calibri" panose="020F0502020204030204" pitchFamily="34" charset="0"/>
                <a:cs typeface="Times New Roman" panose="02020603050405020304" pitchFamily="18" charset="0"/>
              </a:rPr>
              <a:t> and </a:t>
            </a:r>
            <a:r>
              <a:rPr lang="en-GB" dirty="0">
                <a:latin typeface="Arial" panose="020B0604020202020204" pitchFamily="34" charset="0"/>
                <a:ea typeface="Calibri" panose="020F0502020204030204" pitchFamily="34" charset="0"/>
                <a:cs typeface="Times New Roman" panose="02020603050405020304" pitchFamily="18" charset="0"/>
                <a:hlinkClick r:id="rId11"/>
              </a:rPr>
              <a:t>the Blitz</a:t>
            </a:r>
            <a:r>
              <a:rPr lang="en-GB" dirty="0">
                <a:latin typeface="Arial" panose="020B0604020202020204" pitchFamily="34" charset="0"/>
                <a:ea typeface="Calibri" panose="020F0502020204030204" pitchFamily="34" charset="0"/>
                <a:cs typeface="Times New Roman" panose="02020603050405020304" pitchFamily="18" charset="0"/>
              </a:rPr>
              <a:t>.</a:t>
            </a:r>
          </a:p>
          <a:p>
            <a:pPr>
              <a:tabLst>
                <a:tab pos="201295" algn="l"/>
              </a:tabLst>
            </a:pPr>
            <a:endParaRPr lang="en-GB" dirty="0">
              <a:latin typeface="Arial" panose="020B0604020202020204" pitchFamily="34" charset="0"/>
              <a:ea typeface="Calibri" panose="020F0502020204030204" pitchFamily="34" charset="0"/>
              <a:cs typeface="Times New Roman" panose="02020603050405020304" pitchFamily="18" charset="0"/>
            </a:endParaRPr>
          </a:p>
          <a:p>
            <a:pPr>
              <a:tabLst>
                <a:tab pos="201295" algn="l"/>
              </a:tabLst>
            </a:pPr>
            <a:r>
              <a:rPr lang="en-GB" dirty="0">
                <a:latin typeface="Arial" panose="020B0604020202020204" pitchFamily="34" charset="0"/>
                <a:ea typeface="Calibri" panose="020F0502020204030204" pitchFamily="34" charset="0"/>
                <a:cs typeface="Times New Roman" panose="02020603050405020304" pitchFamily="18" charset="0"/>
              </a:rPr>
              <a:t>Read about an Oldhamer’s war experience </a:t>
            </a:r>
            <a:r>
              <a:rPr lang="en-GB" dirty="0">
                <a:latin typeface="Arial" panose="020B0604020202020204" pitchFamily="34" charset="0"/>
                <a:ea typeface="Calibri" panose="020F0502020204030204" pitchFamily="34" charset="0"/>
                <a:cs typeface="Times New Roman" panose="02020603050405020304" pitchFamily="18" charset="0"/>
                <a:hlinkClick r:id="rId12"/>
              </a:rPr>
              <a:t>here</a:t>
            </a:r>
            <a:r>
              <a:rPr lang="en-GB" dirty="0">
                <a:latin typeface="Arial" panose="020B0604020202020204" pitchFamily="34" charset="0"/>
                <a:ea typeface="Calibri" panose="020F0502020204030204" pitchFamily="34" charset="0"/>
                <a:cs typeface="Times New Roman" panose="02020603050405020304" pitchFamily="18" charset="0"/>
              </a:rPr>
              <a:t>. Discover the WW2 materials held by Oldham Local Studies &amp; Archives </a:t>
            </a:r>
            <a:r>
              <a:rPr lang="en-GB" dirty="0">
                <a:latin typeface="Arial" panose="020B0604020202020204" pitchFamily="34" charset="0"/>
                <a:ea typeface="Calibri" panose="020F0502020204030204" pitchFamily="34" charset="0"/>
                <a:cs typeface="Times New Roman" panose="02020603050405020304" pitchFamily="18" charset="0"/>
                <a:hlinkClick r:id="rId13"/>
              </a:rPr>
              <a:t>here</a:t>
            </a:r>
            <a:r>
              <a:rPr lang="en-GB" dirty="0">
                <a:latin typeface="Arial" panose="020B0604020202020204" pitchFamily="34" charset="0"/>
                <a:ea typeface="Calibri" panose="020F0502020204030204" pitchFamily="34" charset="0"/>
                <a:cs typeface="Times New Roman" panose="02020603050405020304" pitchFamily="18" charset="0"/>
              </a:rPr>
              <a:t> and Gallery Oldham </a:t>
            </a:r>
            <a:r>
              <a:rPr lang="en-GB" dirty="0">
                <a:latin typeface="Arial" panose="020B0604020202020204" pitchFamily="34" charset="0"/>
                <a:ea typeface="Calibri" panose="020F0502020204030204" pitchFamily="34" charset="0"/>
                <a:cs typeface="Times New Roman" panose="02020603050405020304" pitchFamily="18" charset="0"/>
                <a:hlinkClick r:id="rId14"/>
              </a:rPr>
              <a:t>here</a:t>
            </a:r>
            <a:r>
              <a:rPr lang="en-GB" dirty="0">
                <a:latin typeface="Arial" panose="020B0604020202020204" pitchFamily="34" charset="0"/>
                <a:ea typeface="Calibri" panose="020F0502020204030204" pitchFamily="34" charset="0"/>
                <a:cs typeface="Times New Roman" panose="02020603050405020304" pitchFamily="18" charset="0"/>
              </a:rPr>
              <a:t>.</a:t>
            </a:r>
          </a:p>
        </p:txBody>
      </p:sp>
      <p:sp>
        <p:nvSpPr>
          <p:cNvPr id="10" name="TextBox 9">
            <a:extLst>
              <a:ext uri="{FF2B5EF4-FFF2-40B4-BE49-F238E27FC236}">
                <a16:creationId xmlns:a16="http://schemas.microsoft.com/office/drawing/2014/main" id="{76C5E994-CB03-40CB-B032-347E34F1EE4F}"/>
              </a:ext>
            </a:extLst>
          </p:cNvPr>
          <p:cNvSpPr txBox="1"/>
          <p:nvPr/>
        </p:nvSpPr>
        <p:spPr>
          <a:xfrm>
            <a:off x="467990" y="260648"/>
            <a:ext cx="3969346" cy="5478423"/>
          </a:xfrm>
          <a:prstGeom prst="rect">
            <a:avLst/>
          </a:prstGeom>
          <a:noFill/>
        </p:spPr>
        <p:txBody>
          <a:bodyPr wrap="square" rtlCol="0">
            <a:spAutoFit/>
          </a:bodyPr>
          <a:lstStyle/>
          <a:p>
            <a:pPr>
              <a:tabLst>
                <a:tab pos="201295" algn="l"/>
              </a:tabLst>
            </a:pPr>
            <a:r>
              <a:rPr lang="en-GB" sz="2000" b="1" dirty="0">
                <a:latin typeface="Arial" panose="020B0604020202020204" pitchFamily="34" charset="0"/>
                <a:ea typeface="Calibri" panose="020F0502020204030204" pitchFamily="34" charset="0"/>
                <a:cs typeface="Times New Roman" panose="02020603050405020304" pitchFamily="18" charset="0"/>
              </a:rPr>
              <a:t>ACTIVITY:</a:t>
            </a:r>
          </a:p>
          <a:p>
            <a:pPr>
              <a:tabLst>
                <a:tab pos="201295" algn="l"/>
              </a:tabLst>
            </a:pPr>
            <a:endParaRPr lang="en-GB" sz="2000" b="1" dirty="0">
              <a:latin typeface="Arial" panose="020B0604020202020204" pitchFamily="34" charset="0"/>
              <a:ea typeface="Calibri" panose="020F0502020204030204" pitchFamily="34" charset="0"/>
              <a:cs typeface="Times New Roman" panose="02020603050405020304" pitchFamily="18" charset="0"/>
            </a:endParaRPr>
          </a:p>
          <a:p>
            <a:pPr>
              <a:tabLst>
                <a:tab pos="201295" algn="l"/>
              </a:tabLst>
            </a:pPr>
            <a:r>
              <a:rPr lang="en-GB" dirty="0">
                <a:latin typeface="Arial" panose="020B0604020202020204" pitchFamily="34" charset="0"/>
                <a:ea typeface="Calibri" panose="020F0502020204030204" pitchFamily="34" charset="0"/>
                <a:cs typeface="Times New Roman" panose="02020603050405020304" pitchFamily="18" charset="0"/>
              </a:rPr>
              <a:t>Write a letter to a loved one during wartime. Describe how the war is affecting Oldham and Oldhamers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on the ‘Home Front’. Refer to</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some of the objects featured in</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this resource in your letter!</a:t>
            </a:r>
          </a:p>
          <a:p>
            <a:pPr>
              <a:tabLst>
                <a:tab pos="201295" algn="l"/>
              </a:tabLst>
            </a:pPr>
            <a:endParaRPr lang="en-GB" dirty="0">
              <a:latin typeface="Arial" panose="020B0604020202020204" pitchFamily="34" charset="0"/>
              <a:ea typeface="Calibri" panose="020F0502020204030204" pitchFamily="34" charset="0"/>
              <a:cs typeface="Times New Roman" panose="02020603050405020304" pitchFamily="18" charset="0"/>
            </a:endParaRPr>
          </a:p>
          <a:p>
            <a:pPr>
              <a:tabLst>
                <a:tab pos="201295" algn="l"/>
              </a:tabLst>
            </a:pPr>
            <a:r>
              <a:rPr lang="en-GB" sz="2000" b="1" dirty="0">
                <a:latin typeface="Arial" panose="020B0604020202020204" pitchFamily="34" charset="0"/>
                <a:ea typeface="Calibri" panose="020F0502020204030204" pitchFamily="34" charset="0"/>
                <a:cs typeface="Times New Roman" panose="02020603050405020304" pitchFamily="18" charset="0"/>
              </a:rPr>
              <a:t>SAFETY NOTE:</a:t>
            </a:r>
          </a:p>
          <a:p>
            <a:pPr>
              <a:tabLst>
                <a:tab pos="201295" algn="l"/>
              </a:tabLst>
            </a:pPr>
            <a:endParaRPr lang="en-GB" sz="2000" b="1" dirty="0">
              <a:latin typeface="Arial" panose="020B0604020202020204" pitchFamily="34" charset="0"/>
              <a:ea typeface="Calibri" panose="020F0502020204030204" pitchFamily="34" charset="0"/>
              <a:cs typeface="Times New Roman" panose="02020603050405020304" pitchFamily="18" charset="0"/>
            </a:endParaRPr>
          </a:p>
          <a:p>
            <a:pPr>
              <a:tabLst>
                <a:tab pos="201295" algn="l"/>
              </a:tabLst>
            </a:pPr>
            <a:r>
              <a:rPr lang="en-GB" dirty="0">
                <a:latin typeface="Arial" panose="020B0604020202020204" pitchFamily="34" charset="0"/>
                <a:ea typeface="Calibri" panose="020F0502020204030204" pitchFamily="34" charset="0"/>
                <a:cs typeface="Times New Roman" panose="02020603050405020304" pitchFamily="18" charset="0"/>
              </a:rPr>
              <a:t>Real gas masks and bags should</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not be worn or handled today as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they contain the dangerous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chemical asbestos. They</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did not realise this</a:t>
            </a:r>
            <a:br>
              <a:rPr lang="en-GB" dirty="0">
                <a:latin typeface="Arial" panose="020B0604020202020204" pitchFamily="34" charset="0"/>
                <a:ea typeface="Calibri" panose="020F0502020204030204" pitchFamily="34" charset="0"/>
                <a:cs typeface="Times New Roman" panose="02020603050405020304" pitchFamily="18" charset="0"/>
              </a:rPr>
            </a:br>
            <a:r>
              <a:rPr lang="en-GB" dirty="0">
                <a:latin typeface="Arial" panose="020B0604020202020204" pitchFamily="34" charset="0"/>
                <a:ea typeface="Calibri" panose="020F0502020204030204" pitchFamily="34" charset="0"/>
                <a:cs typeface="Times New Roman" panose="02020603050405020304" pitchFamily="18" charset="0"/>
              </a:rPr>
              <a:t>in WW2.</a:t>
            </a:r>
          </a:p>
          <a:p>
            <a:pPr>
              <a:tabLst>
                <a:tab pos="201295" algn="l"/>
              </a:tabLst>
            </a:pPr>
            <a:br>
              <a:rPr lang="en-GB" dirty="0">
                <a:latin typeface="Arial" panose="020B0604020202020204" pitchFamily="34" charset="0"/>
                <a:ea typeface="Calibri" panose="020F0502020204030204" pitchFamily="34" charset="0"/>
                <a:cs typeface="Times New Roman" panose="02020603050405020304" pitchFamily="18" charset="0"/>
              </a:rPr>
            </a:br>
            <a:endParaRPr lang="en-GB" dirty="0">
              <a:latin typeface="Arial" panose="020B0604020202020204" pitchFamily="34" charset="0"/>
              <a:ea typeface="Calibri" panose="020F0502020204030204" pitchFamily="34" charset="0"/>
              <a:cs typeface="Times New Roman" panose="02020603050405020304" pitchFamily="18" charset="0"/>
            </a:endParaRPr>
          </a:p>
        </p:txBody>
      </p:sp>
      <p:pic>
        <p:nvPicPr>
          <p:cNvPr id="45" name="Picture 44">
            <a:extLst>
              <a:ext uri="{FF2B5EF4-FFF2-40B4-BE49-F238E27FC236}">
                <a16:creationId xmlns:a16="http://schemas.microsoft.com/office/drawing/2014/main" id="{F3C7DEDC-19D1-443B-8C50-5CF09D85C0ED}"/>
              </a:ext>
            </a:extLst>
          </p:cNvPr>
          <p:cNvPicPr>
            <a:picLocks noChangeAspect="1"/>
          </p:cNvPicPr>
          <p:nvPr/>
        </p:nvPicPr>
        <p:blipFill>
          <a:blip r:embed="rId15" cstate="print">
            <a:extLst>
              <a:ext uri="{BEBA8EAE-BF5A-486C-A8C5-ECC9F3942E4B}">
                <a14:imgProps xmlns:a14="http://schemas.microsoft.com/office/drawing/2010/main">
                  <a14:imgLayer r:embed="rId1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8497" y="332656"/>
            <a:ext cx="287039" cy="288032"/>
          </a:xfrm>
          <a:prstGeom prst="rect">
            <a:avLst/>
          </a:prstGeom>
        </p:spPr>
      </p:pic>
      <p:pic>
        <p:nvPicPr>
          <p:cNvPr id="47" name="Picture 46">
            <a:extLst>
              <a:ext uri="{FF2B5EF4-FFF2-40B4-BE49-F238E27FC236}">
                <a16:creationId xmlns:a16="http://schemas.microsoft.com/office/drawing/2014/main" id="{384D0F8A-5924-4A18-84E8-B97107390B20}"/>
              </a:ext>
            </a:extLst>
          </p:cNvPr>
          <p:cNvPicPr>
            <a:picLocks noChangeAspect="1"/>
          </p:cNvPicPr>
          <p:nvPr/>
        </p:nvPicPr>
        <p:blipFill>
          <a:blip r:embed="rId15" cstate="print">
            <a:extLst>
              <a:ext uri="{BEBA8EAE-BF5A-486C-A8C5-ECC9F3942E4B}">
                <a14:imgProps xmlns:a14="http://schemas.microsoft.com/office/drawing/2010/main">
                  <a14:imgLayer r:embed="rId1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4443030" y="332656"/>
            <a:ext cx="287039" cy="288032"/>
          </a:xfrm>
          <a:prstGeom prst="rect">
            <a:avLst/>
          </a:prstGeom>
        </p:spPr>
      </p:pic>
      <p:pic>
        <p:nvPicPr>
          <p:cNvPr id="15" name="Picture 14">
            <a:extLst>
              <a:ext uri="{FF2B5EF4-FFF2-40B4-BE49-F238E27FC236}">
                <a16:creationId xmlns:a16="http://schemas.microsoft.com/office/drawing/2014/main" id="{A2C6F485-DED0-4FE3-BD2C-BDB97A5AF3A1}"/>
              </a:ext>
            </a:extLst>
          </p:cNvPr>
          <p:cNvPicPr>
            <a:picLocks noChangeAspect="1"/>
          </p:cNvPicPr>
          <p:nvPr/>
        </p:nvPicPr>
        <p:blipFill>
          <a:blip r:embed="rId15" cstate="print">
            <a:extLst>
              <a:ext uri="{BEBA8EAE-BF5A-486C-A8C5-ECC9F3942E4B}">
                <a14:imgProps xmlns:a14="http://schemas.microsoft.com/office/drawing/2010/main">
                  <a14:imgLayer r:embed="rId16">
                    <a14:imgEffect>
                      <a14:backgroundRemoval t="10000" b="90000" l="10000" r="90000"/>
                    </a14:imgEffect>
                    <a14:imgEffect>
                      <a14:saturation sat="400000"/>
                    </a14:imgEffect>
                  </a14:imgLayer>
                </a14:imgProps>
              </a:ext>
              <a:ext uri="{28A0092B-C50C-407E-A947-70E740481C1C}">
                <a14:useLocalDpi xmlns:a14="http://schemas.microsoft.com/office/drawing/2010/main" val="0"/>
              </a:ext>
            </a:extLst>
          </a:blip>
          <a:stretch>
            <a:fillRect/>
          </a:stretch>
        </p:blipFill>
        <p:spPr>
          <a:xfrm>
            <a:off x="107504" y="2852936"/>
            <a:ext cx="287039" cy="288032"/>
          </a:xfrm>
          <a:prstGeom prst="rect">
            <a:avLst/>
          </a:prstGeom>
        </p:spPr>
      </p:pic>
    </p:spTree>
    <p:extLst>
      <p:ext uri="{BB962C8B-B14F-4D97-AF65-F5344CB8AC3E}">
        <p14:creationId xmlns:p14="http://schemas.microsoft.com/office/powerpoint/2010/main" val="238297325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3796</TotalTime>
  <Words>1373</Words>
  <Application>Microsoft Office PowerPoint</Application>
  <PresentationFormat>On-screen Show (4:3)</PresentationFormat>
  <Paragraphs>93</Paragraphs>
  <Slides>7</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Arial</vt:lpstr>
      <vt:lpstr>Calibri</vt:lpstr>
      <vt:lpstr>Liberation Serif</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Unity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Sophie Watt</dc:creator>
  <cp:lastModifiedBy>Lauren Massey</cp:lastModifiedBy>
  <cp:revision>255</cp:revision>
  <dcterms:created xsi:type="dcterms:W3CDTF">2018-12-11T16:01:18Z</dcterms:created>
  <dcterms:modified xsi:type="dcterms:W3CDTF">2023-11-06T12:22:07Z</dcterms:modified>
</cp:coreProperties>
</file>