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25" r:id="rId2"/>
    <p:sldId id="323" r:id="rId3"/>
    <p:sldId id="326" r:id="rId4"/>
    <p:sldId id="32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0" autoAdjust="0"/>
    <p:restoredTop sz="94660"/>
  </p:normalViewPr>
  <p:slideViewPr>
    <p:cSldViewPr>
      <p:cViewPr varScale="1">
        <p:scale>
          <a:sx n="68" d="100"/>
          <a:sy n="68" d="100"/>
        </p:scale>
        <p:origin x="155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D950A-2E8C-4639-993A-780BD07FC9A8}" type="datetimeFigureOut">
              <a:rPr lang="en-GB" smtClean="0"/>
              <a:t>06/11/2023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C071C-00D1-4C63-A64A-D44005094F14}" type="slidenum">
              <a:rPr lang="en-GB" smtClean="0"/>
              <a:t>‹#›</a:t>
            </a:fld>
            <a:endParaRPr lang="en-GB"/>
          </a:p>
        </p:txBody>
      </p:sp>
    </p:spTree>
    <p:extLst>
      <p:ext uri="{BB962C8B-B14F-4D97-AF65-F5344CB8AC3E}">
        <p14:creationId xmlns:p14="http://schemas.microsoft.com/office/powerpoint/2010/main" val="4885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C071C-00D1-4C63-A64A-D44005094F14}" type="slidenum">
              <a:rPr lang="en-GB" smtClean="0"/>
              <a:t>1</a:t>
            </a:fld>
            <a:endParaRPr lang="en-GB"/>
          </a:p>
        </p:txBody>
      </p:sp>
    </p:spTree>
    <p:extLst>
      <p:ext uri="{BB962C8B-B14F-4D97-AF65-F5344CB8AC3E}">
        <p14:creationId xmlns:p14="http://schemas.microsoft.com/office/powerpoint/2010/main" val="265246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C071C-00D1-4C63-A64A-D44005094F14}" type="slidenum">
              <a:rPr lang="en-GB" smtClean="0"/>
              <a:t>2</a:t>
            </a:fld>
            <a:endParaRPr lang="en-GB"/>
          </a:p>
        </p:txBody>
      </p:sp>
    </p:spTree>
    <p:extLst>
      <p:ext uri="{BB962C8B-B14F-4D97-AF65-F5344CB8AC3E}">
        <p14:creationId xmlns:p14="http://schemas.microsoft.com/office/powerpoint/2010/main" val="87938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41847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6695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6712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10861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49208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60896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FC0E0E-5913-43CF-8323-D38B6253DCF3}"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35644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FC0E0E-5913-43CF-8323-D38B6253DCF3}"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15304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C0E0E-5913-43CF-8323-D38B6253DCF3}"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98328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14163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25974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0E0E-5913-43CF-8323-D38B6253DCF3}" type="datetimeFigureOut">
              <a:rPr lang="en-GB" smtClean="0"/>
              <a:t>06/11/2023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95E50-62FD-40A5-9896-2E3B9FFD52E1}" type="slidenum">
              <a:rPr lang="en-GB" smtClean="0"/>
              <a:t>‹#›</a:t>
            </a:fld>
            <a:endParaRPr lang="en-GB"/>
          </a:p>
        </p:txBody>
      </p:sp>
    </p:spTree>
    <p:extLst>
      <p:ext uri="{BB962C8B-B14F-4D97-AF65-F5344CB8AC3E}">
        <p14:creationId xmlns:p14="http://schemas.microsoft.com/office/powerpoint/2010/main" val="407636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canvas-story.bbcrewind.co.uk/sites/satsuma-story/"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32p3mgQJZM&amp;t=189s" TargetMode="External"/><Relationship Id="rId2" Type="http://schemas.openxmlformats.org/officeDocument/2006/relationships/hyperlink" Target="https://www.bbc.co.uk/bitesize/topics/z849q6f/articles/zd9cxyc"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cholastic.com/parents/school-success/learning-toolkit-blog/diy-soda-explosion.html" TargetMode="External"/><Relationship Id="rId7" Type="http://schemas.openxmlformats.org/officeDocument/2006/relationships/hyperlink" Target="mailto:librariesandgalleryschools@oldham.gov.uk"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F428801-2338-4E40-9506-13D8E69B6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9" b="-1"/>
          <a:stretch/>
        </p:blipFill>
        <p:spPr>
          <a:xfrm>
            <a:off x="349188" y="2780929"/>
            <a:ext cx="4294820" cy="3177074"/>
          </a:xfrm>
          <a:prstGeom prst="rect">
            <a:avLst/>
          </a:prstGeom>
        </p:spPr>
      </p:pic>
      <p:pic>
        <p:nvPicPr>
          <p:cNvPr id="4" name="Picture 3">
            <a:extLst>
              <a:ext uri="{FF2B5EF4-FFF2-40B4-BE49-F238E27FC236}">
                <a16:creationId xmlns:a16="http://schemas.microsoft.com/office/drawing/2014/main" id="{BF24C043-6083-45A8-906B-3BEBAB3CC08F}"/>
              </a:ext>
            </a:extLst>
          </p:cNvPr>
          <p:cNvPicPr>
            <a:picLocks noChangeAspect="1"/>
          </p:cNvPicPr>
          <p:nvPr/>
        </p:nvPicPr>
        <p:blipFill rotWithShape="1">
          <a:blip r:embed="rId4">
            <a:extLst>
              <a:ext uri="{28A0092B-C50C-407E-A947-70E740481C1C}">
                <a14:useLocalDpi xmlns:a14="http://schemas.microsoft.com/office/drawing/2010/main" val="0"/>
              </a:ext>
            </a:extLst>
          </a:blip>
          <a:srcRect t="683"/>
          <a:stretch/>
        </p:blipFill>
        <p:spPr>
          <a:xfrm>
            <a:off x="4977968" y="2780928"/>
            <a:ext cx="3842503" cy="3217735"/>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51" y="116632"/>
            <a:ext cx="83343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Arc 88">
            <a:extLst>
              <a:ext uri="{FF2B5EF4-FFF2-40B4-BE49-F238E27FC236}">
                <a16:creationId xmlns:a16="http://schemas.microsoft.com/office/drawing/2014/main" id="{CB74FCF0-CAE7-4A7B-8765-4B504931058D}"/>
              </a:ext>
            </a:extLst>
          </p:cNvPr>
          <p:cNvSpPr/>
          <p:nvPr/>
        </p:nvSpPr>
        <p:spPr>
          <a:xfrm rot="10800000">
            <a:off x="-252536" y="0"/>
            <a:ext cx="9505056" cy="1300842"/>
          </a:xfrm>
          <a:prstGeom prst="arc">
            <a:avLst>
              <a:gd name="adj1" fmla="val 11492379"/>
              <a:gd name="adj2" fmla="val 20916186"/>
            </a:avLst>
          </a:prstGeom>
          <a:ln w="44450">
            <a:solidFill>
              <a:srgbClr val="00B0F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1" name="Picture 90">
            <a:extLst>
              <a:ext uri="{FF2B5EF4-FFF2-40B4-BE49-F238E27FC236}">
                <a16:creationId xmlns:a16="http://schemas.microsoft.com/office/drawing/2014/main" id="{47526067-C823-4D65-B825-9423C8DD6ACA}"/>
              </a:ext>
            </a:extLst>
          </p:cNvPr>
          <p:cNvPicPr>
            <a:picLocks noChangeAspect="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9897" t="44750" r="9896" b="45800"/>
          <a:stretch/>
        </p:blipFill>
        <p:spPr>
          <a:xfrm>
            <a:off x="2555776" y="476672"/>
            <a:ext cx="4080930" cy="680155"/>
          </a:xfrm>
          <a:prstGeom prst="rect">
            <a:avLst/>
          </a:prstGeom>
        </p:spPr>
      </p:pic>
      <p:sp>
        <p:nvSpPr>
          <p:cNvPr id="96" name="TextBox 95">
            <a:extLst>
              <a:ext uri="{FF2B5EF4-FFF2-40B4-BE49-F238E27FC236}">
                <a16:creationId xmlns:a16="http://schemas.microsoft.com/office/drawing/2014/main" id="{5E6ADFD5-6B5C-4D1A-9017-90E502BEDB92}"/>
              </a:ext>
            </a:extLst>
          </p:cNvPr>
          <p:cNvSpPr txBox="1"/>
          <p:nvPr/>
        </p:nvSpPr>
        <p:spPr>
          <a:xfrm>
            <a:off x="4587127" y="6086192"/>
            <a:ext cx="4665393"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Mount Fuji, Katsushika Hokusai,</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Blackburn Museum &amp; Art Gallery. </a:t>
            </a:r>
          </a:p>
        </p:txBody>
      </p:sp>
      <p:sp>
        <p:nvSpPr>
          <p:cNvPr id="1025" name="Rectangle 1024">
            <a:extLst>
              <a:ext uri="{FF2B5EF4-FFF2-40B4-BE49-F238E27FC236}">
                <a16:creationId xmlns:a16="http://schemas.microsoft.com/office/drawing/2014/main" id="{65798253-03E9-4BBB-8F18-81F38204609C}"/>
              </a:ext>
            </a:extLst>
          </p:cNvPr>
          <p:cNvSpPr/>
          <p:nvPr/>
        </p:nvSpPr>
        <p:spPr>
          <a:xfrm>
            <a:off x="539552" y="6409358"/>
            <a:ext cx="2376264" cy="44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4FB0C93-705D-4D1A-8960-07B6045F4A8E}"/>
              </a:ext>
            </a:extLst>
          </p:cNvPr>
          <p:cNvPicPr>
            <a:picLocks noChangeAspect="1"/>
          </p:cNvPicPr>
          <p:nvPr/>
        </p:nvPicPr>
        <p:blipFill>
          <a:blip r:embed="rId8"/>
          <a:stretch>
            <a:fillRect/>
          </a:stretch>
        </p:blipFill>
        <p:spPr>
          <a:xfrm>
            <a:off x="5364088" y="3152833"/>
            <a:ext cx="3096344" cy="2451472"/>
          </a:xfrm>
          <a:prstGeom prst="rect">
            <a:avLst/>
          </a:prstGeom>
          <a:ln>
            <a:solidFill>
              <a:schemeClr val="tx1"/>
            </a:solidFill>
          </a:ln>
        </p:spPr>
      </p:pic>
      <p:sp>
        <p:nvSpPr>
          <p:cNvPr id="5" name="TextBox 4"/>
          <p:cNvSpPr txBox="1"/>
          <p:nvPr/>
        </p:nvSpPr>
        <p:spPr>
          <a:xfrm>
            <a:off x="683568" y="1630541"/>
            <a:ext cx="7776864"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Volcanoes</a:t>
            </a:r>
          </a:p>
        </p:txBody>
      </p:sp>
      <p:pic>
        <p:nvPicPr>
          <p:cNvPr id="14" name="Picture 13">
            <a:extLst>
              <a:ext uri="{FF2B5EF4-FFF2-40B4-BE49-F238E27FC236}">
                <a16:creationId xmlns:a16="http://schemas.microsoft.com/office/drawing/2014/main" id="{46779A79-2E08-4EA6-9850-4234E229310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9126" b="88525" l="9455" r="71273"/>
                    </a14:imgEffect>
                  </a14:imgLayer>
                </a14:imgProps>
              </a:ext>
              <a:ext uri="{28A0092B-C50C-407E-A947-70E740481C1C}">
                <a14:useLocalDpi xmlns:a14="http://schemas.microsoft.com/office/drawing/2010/main" val="0"/>
              </a:ext>
            </a:extLst>
          </a:blip>
          <a:stretch>
            <a:fillRect/>
          </a:stretch>
        </p:blipFill>
        <p:spPr>
          <a:xfrm>
            <a:off x="2299543" y="3140968"/>
            <a:ext cx="832297" cy="1296145"/>
          </a:xfrm>
          <a:prstGeom prst="rect">
            <a:avLst/>
          </a:prstGeom>
        </p:spPr>
      </p:pic>
    </p:spTree>
    <p:extLst>
      <p:ext uri="{BB962C8B-B14F-4D97-AF65-F5344CB8AC3E}">
        <p14:creationId xmlns:p14="http://schemas.microsoft.com/office/powerpoint/2010/main" val="216486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4B28E-530F-4231-AC94-4AC4D499DCF2}"/>
              </a:ext>
            </a:extLst>
          </p:cNvPr>
          <p:cNvSpPr txBox="1"/>
          <p:nvPr/>
        </p:nvSpPr>
        <p:spPr>
          <a:xfrm>
            <a:off x="251519" y="295878"/>
            <a:ext cx="3291721" cy="6463308"/>
          </a:xfrm>
          <a:prstGeom prst="rect">
            <a:avLst/>
          </a:prstGeom>
          <a:noFill/>
        </p:spPr>
        <p:txBody>
          <a:bodyPr wrap="square" rtlCol="0">
            <a:spAutoFit/>
          </a:bodyPr>
          <a:lstStyle/>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Oldham has strong industrial links to Japan, a country with over 100 active volcanoes!</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In 1865, a group of Japanese students visited Oldham to look at our cotton mills and their machinery. The trip leader, Godai Tomoatsu, bought equipment from Oldham company Platt Brothers, and used this to</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set up the first modern textile factory in Kagoshima in 1866. </a:t>
            </a:r>
            <a:br>
              <a:rPr lang="en-GB" dirty="0">
                <a:latin typeface="Arial" panose="020B0604020202020204" pitchFamily="34" charset="0"/>
                <a:ea typeface="Calibri" panose="020F0502020204030204" pitchFamily="34" charset="0"/>
                <a:cs typeface="Times New Roman" panose="02020603050405020304" pitchFamily="18" charset="0"/>
              </a:rPr>
            </a:b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Four engineers from Platt Brothers travelled to Japan from Oldham to help install the machinery and train workers. Discover more about the Satsuma students, Platt engineers and Oldham and Japan’s trade links </a:t>
            </a:r>
            <a:r>
              <a:rPr lang="en-GB" dirty="0">
                <a:latin typeface="Arial" panose="020B0604020202020204" pitchFamily="34" charset="0"/>
                <a:ea typeface="Calibri" panose="020F0502020204030204" pitchFamily="34" charset="0"/>
                <a:cs typeface="Times New Roman" panose="02020603050405020304" pitchFamily="18" charset="0"/>
                <a:hlinkClick r:id="rId3"/>
              </a:rPr>
              <a:t>here</a:t>
            </a:r>
            <a:r>
              <a:rPr lang="en-GB" dirty="0">
                <a:latin typeface="Arial" panose="020B0604020202020204" pitchFamily="34" charset="0"/>
                <a:ea typeface="Calibri" panose="020F0502020204030204" pitchFamily="34" charset="0"/>
                <a:cs typeface="Times New Roman" panose="02020603050405020304" pitchFamily="18" charset="0"/>
              </a:rPr>
              <a:t>.</a:t>
            </a: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AFC7E29-41C0-4641-849D-D9A93BE6E176}"/>
              </a:ext>
            </a:extLst>
          </p:cNvPr>
          <p:cNvPicPr>
            <a:picLocks noChangeAspect="1"/>
          </p:cNvPicPr>
          <p:nvPr/>
        </p:nvPicPr>
        <p:blipFill rotWithShape="1">
          <a:blip r:embed="rId4"/>
          <a:srcRect l="25463" t="-18113" r="17201" b="-97427"/>
          <a:stretch/>
        </p:blipFill>
        <p:spPr>
          <a:xfrm rot="16200000">
            <a:off x="7433401" y="1373755"/>
            <a:ext cx="2880320" cy="394210"/>
          </a:xfrm>
          <a:prstGeom prst="rect">
            <a:avLst/>
          </a:prstGeom>
        </p:spPr>
      </p:pic>
      <p:pic>
        <p:nvPicPr>
          <p:cNvPr id="10" name="Picture 9">
            <a:extLst>
              <a:ext uri="{FF2B5EF4-FFF2-40B4-BE49-F238E27FC236}">
                <a16:creationId xmlns:a16="http://schemas.microsoft.com/office/drawing/2014/main" id="{E9065F4B-A79E-4B9C-BDF4-BE1FA78B9229}"/>
              </a:ext>
            </a:extLst>
          </p:cNvPr>
          <p:cNvPicPr>
            <a:picLocks noChangeAspect="1"/>
          </p:cNvPicPr>
          <p:nvPr/>
        </p:nvPicPr>
        <p:blipFill>
          <a:blip r:embed="rId5"/>
          <a:stretch>
            <a:fillRect/>
          </a:stretch>
        </p:blipFill>
        <p:spPr>
          <a:xfrm rot="10800000">
            <a:off x="8568214" y="2939012"/>
            <a:ext cx="396274" cy="2883658"/>
          </a:xfrm>
          <a:prstGeom prst="rect">
            <a:avLst/>
          </a:prstGeom>
        </p:spPr>
      </p:pic>
      <p:pic>
        <p:nvPicPr>
          <p:cNvPr id="11" name="Picture 10">
            <a:extLst>
              <a:ext uri="{FF2B5EF4-FFF2-40B4-BE49-F238E27FC236}">
                <a16:creationId xmlns:a16="http://schemas.microsoft.com/office/drawing/2014/main" id="{739BC62D-B0B2-468E-AEEB-631A1B8B3F3D}"/>
              </a:ext>
            </a:extLst>
          </p:cNvPr>
          <p:cNvPicPr>
            <a:picLocks noChangeAspect="1"/>
          </p:cNvPicPr>
          <p:nvPr/>
        </p:nvPicPr>
        <p:blipFill rotWithShape="1">
          <a:blip r:embed="rId5"/>
          <a:srcRect l="-1" t="49942" r="27317" b="17596"/>
          <a:stretch/>
        </p:blipFill>
        <p:spPr>
          <a:xfrm>
            <a:off x="8676457" y="5891340"/>
            <a:ext cx="288031" cy="936104"/>
          </a:xfrm>
          <a:prstGeom prst="rect">
            <a:avLst/>
          </a:prstGeom>
        </p:spPr>
      </p:pic>
      <p:pic>
        <p:nvPicPr>
          <p:cNvPr id="8" name="Picture 7">
            <a:extLst>
              <a:ext uri="{FF2B5EF4-FFF2-40B4-BE49-F238E27FC236}">
                <a16:creationId xmlns:a16="http://schemas.microsoft.com/office/drawing/2014/main" id="{F2561976-F813-4B18-8BA5-5669C995F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8711" y="3514739"/>
            <a:ext cx="4047239" cy="2883658"/>
          </a:xfrm>
          <a:prstGeom prst="rect">
            <a:avLst/>
          </a:prstGeom>
        </p:spPr>
      </p:pic>
      <p:sp>
        <p:nvSpPr>
          <p:cNvPr id="16" name="TextBox 15">
            <a:extLst>
              <a:ext uri="{FF2B5EF4-FFF2-40B4-BE49-F238E27FC236}">
                <a16:creationId xmlns:a16="http://schemas.microsoft.com/office/drawing/2014/main" id="{71C5F049-FE20-4E9F-AF6B-84F32AAD0F8E}"/>
              </a:ext>
            </a:extLst>
          </p:cNvPr>
          <p:cNvSpPr txBox="1"/>
          <p:nvPr/>
        </p:nvSpPr>
        <p:spPr>
          <a:xfrm>
            <a:off x="3723031" y="6467066"/>
            <a:ext cx="4665393"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Japanese students from Satsuma who visited Oldham in 1865</a:t>
            </a:r>
          </a:p>
        </p:txBody>
      </p:sp>
      <p:pic>
        <p:nvPicPr>
          <p:cNvPr id="18" name="Picture 17">
            <a:extLst>
              <a:ext uri="{FF2B5EF4-FFF2-40B4-BE49-F238E27FC236}">
                <a16:creationId xmlns:a16="http://schemas.microsoft.com/office/drawing/2014/main" id="{2F42E2E0-A0D9-4853-88F6-DBA5CA7540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500" t="5113" r="28738" b="1569"/>
          <a:stretch/>
        </p:blipFill>
        <p:spPr>
          <a:xfrm>
            <a:off x="4866896" y="188640"/>
            <a:ext cx="2454954" cy="2894647"/>
          </a:xfrm>
          <a:prstGeom prst="rect">
            <a:avLst/>
          </a:prstGeom>
        </p:spPr>
      </p:pic>
      <p:sp>
        <p:nvSpPr>
          <p:cNvPr id="19" name="TextBox 18">
            <a:extLst>
              <a:ext uri="{FF2B5EF4-FFF2-40B4-BE49-F238E27FC236}">
                <a16:creationId xmlns:a16="http://schemas.microsoft.com/office/drawing/2014/main" id="{B28D8582-E704-4B7B-910A-1308D6639F79}"/>
              </a:ext>
            </a:extLst>
          </p:cNvPr>
          <p:cNvSpPr txBox="1"/>
          <p:nvPr/>
        </p:nvSpPr>
        <p:spPr>
          <a:xfrm>
            <a:off x="3723031" y="3111027"/>
            <a:ext cx="4665393"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Platt Brothers &amp; Co. machinery invention book</a:t>
            </a:r>
          </a:p>
        </p:txBody>
      </p:sp>
    </p:spTree>
    <p:extLst>
      <p:ext uri="{BB962C8B-B14F-4D97-AF65-F5344CB8AC3E}">
        <p14:creationId xmlns:p14="http://schemas.microsoft.com/office/powerpoint/2010/main" val="386132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4B28E-530F-4231-AC94-4AC4D499DCF2}"/>
              </a:ext>
            </a:extLst>
          </p:cNvPr>
          <p:cNvSpPr txBox="1"/>
          <p:nvPr/>
        </p:nvSpPr>
        <p:spPr>
          <a:xfrm>
            <a:off x="251520" y="295878"/>
            <a:ext cx="3240360" cy="6463308"/>
          </a:xfrm>
          <a:prstGeom prst="rect">
            <a:avLst/>
          </a:prstGeom>
          <a:noFill/>
        </p:spPr>
        <p:txBody>
          <a:bodyPr wrap="square" rtlCol="0">
            <a:spAutoFit/>
          </a:bodyPr>
          <a:lstStyle/>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A volcanic eruption happens when magma (melted rock) inside the earth rises due to pressure caused by heat and gas and comes out of the earth’s surface as lava. Learn more about a volcanic eruption </a:t>
            </a:r>
            <a:r>
              <a:rPr lang="en-GB" dirty="0">
                <a:latin typeface="Arial" panose="020B0604020202020204" pitchFamily="34" charset="0"/>
                <a:ea typeface="Calibri" panose="020F0502020204030204" pitchFamily="34" charset="0"/>
                <a:cs typeface="Times New Roman" panose="02020603050405020304" pitchFamily="18" charset="0"/>
                <a:hlinkClick r:id="rId2"/>
              </a:rPr>
              <a:t>here</a:t>
            </a:r>
            <a:r>
              <a:rPr lang="en-GB" dirty="0">
                <a:latin typeface="Arial" panose="020B0604020202020204" pitchFamily="34" charset="0"/>
                <a:ea typeface="Calibri" panose="020F0502020204030204" pitchFamily="34" charset="0"/>
                <a:cs typeface="Times New Roman" panose="02020603050405020304" pitchFamily="18" charset="0"/>
              </a:rPr>
              <a:t>.</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Rocks are formed by the lava as it cools and they are thrown out of the volcano as volcanic bombs during an eruption. Gallery Oldham’s collection incudes real volcanic rocks! </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Ash also comes out of volcanoes. See how people in Kagoshima cope with volcanic ash and discover how the Sakurajima volcano was formed </a:t>
            </a:r>
            <a:r>
              <a:rPr lang="en-GB" dirty="0">
                <a:latin typeface="Arial" panose="020B0604020202020204" pitchFamily="34" charset="0"/>
                <a:ea typeface="Calibri" panose="020F0502020204030204" pitchFamily="34" charset="0"/>
                <a:cs typeface="Times New Roman" panose="02020603050405020304" pitchFamily="18" charset="0"/>
                <a:hlinkClick r:id="rId3"/>
              </a:rPr>
              <a:t>here</a:t>
            </a:r>
            <a:r>
              <a:rPr lang="en-GB" dirty="0">
                <a:latin typeface="Arial" panose="020B0604020202020204" pitchFamily="34"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0AFC7E29-41C0-4641-849D-D9A93BE6E176}"/>
              </a:ext>
            </a:extLst>
          </p:cNvPr>
          <p:cNvPicPr>
            <a:picLocks noChangeAspect="1"/>
          </p:cNvPicPr>
          <p:nvPr/>
        </p:nvPicPr>
        <p:blipFill rotWithShape="1">
          <a:blip r:embed="rId4"/>
          <a:srcRect l="25463" t="-18113" r="17201" b="-97427"/>
          <a:stretch/>
        </p:blipFill>
        <p:spPr>
          <a:xfrm rot="16200000">
            <a:off x="7433401" y="1373755"/>
            <a:ext cx="2880320" cy="394210"/>
          </a:xfrm>
          <a:prstGeom prst="rect">
            <a:avLst/>
          </a:prstGeom>
        </p:spPr>
      </p:pic>
      <p:pic>
        <p:nvPicPr>
          <p:cNvPr id="10" name="Picture 9">
            <a:extLst>
              <a:ext uri="{FF2B5EF4-FFF2-40B4-BE49-F238E27FC236}">
                <a16:creationId xmlns:a16="http://schemas.microsoft.com/office/drawing/2014/main" id="{E9065F4B-A79E-4B9C-BDF4-BE1FA78B9229}"/>
              </a:ext>
            </a:extLst>
          </p:cNvPr>
          <p:cNvPicPr>
            <a:picLocks noChangeAspect="1"/>
          </p:cNvPicPr>
          <p:nvPr/>
        </p:nvPicPr>
        <p:blipFill>
          <a:blip r:embed="rId5"/>
          <a:stretch>
            <a:fillRect/>
          </a:stretch>
        </p:blipFill>
        <p:spPr>
          <a:xfrm rot="10800000">
            <a:off x="8568214" y="2939012"/>
            <a:ext cx="396274" cy="2883658"/>
          </a:xfrm>
          <a:prstGeom prst="rect">
            <a:avLst/>
          </a:prstGeom>
        </p:spPr>
      </p:pic>
      <p:pic>
        <p:nvPicPr>
          <p:cNvPr id="11" name="Picture 10">
            <a:extLst>
              <a:ext uri="{FF2B5EF4-FFF2-40B4-BE49-F238E27FC236}">
                <a16:creationId xmlns:a16="http://schemas.microsoft.com/office/drawing/2014/main" id="{739BC62D-B0B2-468E-AEEB-631A1B8B3F3D}"/>
              </a:ext>
            </a:extLst>
          </p:cNvPr>
          <p:cNvPicPr>
            <a:picLocks noChangeAspect="1"/>
          </p:cNvPicPr>
          <p:nvPr/>
        </p:nvPicPr>
        <p:blipFill rotWithShape="1">
          <a:blip r:embed="rId5"/>
          <a:srcRect l="-1" t="49942" r="27317" b="17596"/>
          <a:stretch/>
        </p:blipFill>
        <p:spPr>
          <a:xfrm>
            <a:off x="8676457" y="5891340"/>
            <a:ext cx="288031" cy="936104"/>
          </a:xfrm>
          <a:prstGeom prst="rect">
            <a:avLst/>
          </a:prstGeom>
        </p:spPr>
      </p:pic>
      <p:pic>
        <p:nvPicPr>
          <p:cNvPr id="19" name="Picture 18">
            <a:extLst>
              <a:ext uri="{FF2B5EF4-FFF2-40B4-BE49-F238E27FC236}">
                <a16:creationId xmlns:a16="http://schemas.microsoft.com/office/drawing/2014/main" id="{A06921FF-4E66-4FAD-8706-5C014E64A1A1}"/>
              </a:ext>
            </a:extLst>
          </p:cNvPr>
          <p:cNvPicPr>
            <a:picLocks noChangeAspect="1"/>
          </p:cNvPicPr>
          <p:nvPr/>
        </p:nvPicPr>
        <p:blipFill rotWithShape="1">
          <a:blip r:embed="rId6">
            <a:extLst>
              <a:ext uri="{28A0092B-C50C-407E-A947-70E740481C1C}">
                <a14:useLocalDpi xmlns:a14="http://schemas.microsoft.com/office/drawing/2010/main" val="0"/>
              </a:ext>
            </a:extLst>
          </a:blip>
          <a:srcRect l="5235" t="-1" r="4471" b="6702"/>
          <a:stretch/>
        </p:blipFill>
        <p:spPr>
          <a:xfrm>
            <a:off x="3582005" y="1053793"/>
            <a:ext cx="4968092" cy="4310720"/>
          </a:xfrm>
          <a:prstGeom prst="rect">
            <a:avLst/>
          </a:prstGeom>
        </p:spPr>
      </p:pic>
      <p:sp>
        <p:nvSpPr>
          <p:cNvPr id="15" name="TextBox 14">
            <a:extLst>
              <a:ext uri="{FF2B5EF4-FFF2-40B4-BE49-F238E27FC236}">
                <a16:creationId xmlns:a16="http://schemas.microsoft.com/office/drawing/2014/main" id="{EBEB34DA-2854-4447-9E42-3D224EE24571}"/>
              </a:ext>
            </a:extLst>
          </p:cNvPr>
          <p:cNvSpPr txBox="1"/>
          <p:nvPr/>
        </p:nvSpPr>
        <p:spPr>
          <a:xfrm>
            <a:off x="3977819" y="5312241"/>
            <a:ext cx="4104456"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Volcano, BBC Bitesize</a:t>
            </a:r>
          </a:p>
        </p:txBody>
      </p:sp>
    </p:spTree>
    <p:extLst>
      <p:ext uri="{BB962C8B-B14F-4D97-AF65-F5344CB8AC3E}">
        <p14:creationId xmlns:p14="http://schemas.microsoft.com/office/powerpoint/2010/main" val="224221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F25532A-E2E2-48B1-8A66-9AD95C0DE149}"/>
              </a:ext>
            </a:extLst>
          </p:cNvPr>
          <p:cNvPicPr>
            <a:picLocks noChangeAspect="1"/>
          </p:cNvPicPr>
          <p:nvPr/>
        </p:nvPicPr>
        <p:blipFill rotWithShape="1">
          <a:blip r:embed="rId2"/>
          <a:srcRect l="14289" t="20892" r="67561" b="44938"/>
          <a:stretch/>
        </p:blipFill>
        <p:spPr>
          <a:xfrm>
            <a:off x="4788024" y="262042"/>
            <a:ext cx="1368152" cy="718686"/>
          </a:xfrm>
          <a:prstGeom prst="rect">
            <a:avLst/>
          </a:prstGeom>
        </p:spPr>
      </p:pic>
      <p:sp>
        <p:nvSpPr>
          <p:cNvPr id="20" name="TextBox 19">
            <a:extLst>
              <a:ext uri="{FF2B5EF4-FFF2-40B4-BE49-F238E27FC236}">
                <a16:creationId xmlns:a16="http://schemas.microsoft.com/office/drawing/2014/main" id="{C62071FC-EE4A-405D-A080-A2DB0FB02EEF}"/>
              </a:ext>
            </a:extLst>
          </p:cNvPr>
          <p:cNvSpPr txBox="1"/>
          <p:nvPr/>
        </p:nvSpPr>
        <p:spPr>
          <a:xfrm>
            <a:off x="4788024" y="254253"/>
            <a:ext cx="3600400" cy="5262979"/>
          </a:xfrm>
          <a:prstGeom prst="rect">
            <a:avLst/>
          </a:prstGeom>
          <a:noFill/>
        </p:spPr>
        <p:txBody>
          <a:bodyPr wrap="square" rtlCol="0">
            <a:spAutoFit/>
          </a:bodyPr>
          <a:lstStyle/>
          <a:p>
            <a:pPr>
              <a:tabLst>
                <a:tab pos="201295" algn="l"/>
              </a:tabLst>
            </a:pPr>
            <a:r>
              <a:rPr lang="en-GB" sz="2000" b="1" dirty="0">
                <a:latin typeface="Arial" panose="020B0604020202020204" pitchFamily="34" charset="0"/>
                <a:ea typeface="Calibri" panose="020F0502020204030204" pitchFamily="34" charset="0"/>
                <a:cs typeface="Times New Roman" panose="02020603050405020304" pitchFamily="18" charset="0"/>
              </a:rPr>
              <a:t>ACTIVITY:</a:t>
            </a: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Make you own volcanic eruption sound. Think about the building pressure and the dramatic ending! Record your sound and play it back as your coke and mint experiment builds and erupts, or play it live. Use pots and pans, wooden spoons and other items found around your home to make a creative soundtrack!</a:t>
            </a: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br>
              <a:rPr lang="en-GB" sz="2000" b="1" dirty="0">
                <a:latin typeface="Arial" panose="020B0604020202020204" pitchFamily="34" charset="0"/>
                <a:ea typeface="Calibri" panose="020F0502020204030204" pitchFamily="34" charset="0"/>
                <a:cs typeface="Times New Roman" panose="02020603050405020304" pitchFamily="18" charset="0"/>
              </a:rPr>
            </a:br>
            <a:endParaRPr lang="en-GB" dirty="0">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385187B5-C16A-4F17-AD42-2ED145C10FE8}"/>
              </a:ext>
            </a:extLst>
          </p:cNvPr>
          <p:cNvPicPr>
            <a:picLocks noChangeAspect="1"/>
          </p:cNvPicPr>
          <p:nvPr/>
        </p:nvPicPr>
        <p:blipFill rotWithShape="1">
          <a:blip r:embed="rId2"/>
          <a:srcRect l="14289" t="20892" r="67561" b="44938"/>
          <a:stretch/>
        </p:blipFill>
        <p:spPr>
          <a:xfrm>
            <a:off x="334354" y="262042"/>
            <a:ext cx="1357326" cy="718686"/>
          </a:xfrm>
          <a:prstGeom prst="rect">
            <a:avLst/>
          </a:prstGeom>
        </p:spPr>
      </p:pic>
      <p:sp>
        <p:nvSpPr>
          <p:cNvPr id="2" name="TextBox 1">
            <a:extLst>
              <a:ext uri="{FF2B5EF4-FFF2-40B4-BE49-F238E27FC236}">
                <a16:creationId xmlns:a16="http://schemas.microsoft.com/office/drawing/2014/main" id="{83ED3958-40FD-420E-B915-BE187915440C}"/>
              </a:ext>
            </a:extLst>
          </p:cNvPr>
          <p:cNvSpPr txBox="1"/>
          <p:nvPr/>
        </p:nvSpPr>
        <p:spPr>
          <a:xfrm>
            <a:off x="323527" y="255994"/>
            <a:ext cx="3784063" cy="3754874"/>
          </a:xfrm>
          <a:prstGeom prst="rect">
            <a:avLst/>
          </a:prstGeom>
          <a:noFill/>
        </p:spPr>
        <p:txBody>
          <a:bodyPr wrap="square" rtlCol="0">
            <a:spAutoFit/>
          </a:bodyPr>
          <a:lstStyle/>
          <a:p>
            <a:pPr>
              <a:tabLst>
                <a:tab pos="201295" algn="l"/>
              </a:tabLst>
            </a:pPr>
            <a:r>
              <a:rPr lang="en-GB" sz="2000" b="1" dirty="0">
                <a:latin typeface="Arial" panose="020B0604020202020204" pitchFamily="34" charset="0"/>
                <a:ea typeface="Calibri" panose="020F0502020204030204" pitchFamily="34" charset="0"/>
                <a:cs typeface="Times New Roman" panose="02020603050405020304" pitchFamily="18" charset="0"/>
              </a:rPr>
              <a:t>ACTIVITY:</a:t>
            </a: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Make your own volcanic</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eruption using coke and mints! Follow the </a:t>
            </a:r>
            <a:r>
              <a:rPr lang="en-GB" dirty="0">
                <a:latin typeface="Arial" panose="020B0604020202020204" pitchFamily="34" charset="0"/>
                <a:ea typeface="Calibri" panose="020F0502020204030204" pitchFamily="34" charset="0"/>
                <a:cs typeface="Times New Roman" panose="02020603050405020304" pitchFamily="18" charset="0"/>
                <a:hlinkClick r:id="rId3"/>
              </a:rPr>
              <a:t>instructions</a:t>
            </a:r>
            <a:r>
              <a:rPr lang="en-GB" dirty="0">
                <a:latin typeface="Arial" panose="020B0604020202020204" pitchFamily="34" charset="0"/>
                <a:ea typeface="Calibri" panose="020F0502020204030204" pitchFamily="34" charset="0"/>
                <a:cs typeface="Times New Roman" panose="02020603050405020304" pitchFamily="18" charset="0"/>
              </a:rPr>
              <a:t> to see in action carbon dioxide push the liquid out of the bottle, just as gas causes the volcano’s magma to rise and erupt. You must do this experiment with an adult and use an outdoor space without a roof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a garden, yard or drive way</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would work!</a:t>
            </a:r>
          </a:p>
        </p:txBody>
      </p:sp>
      <p:pic>
        <p:nvPicPr>
          <p:cNvPr id="12" name="Picture 11">
            <a:extLst>
              <a:ext uri="{FF2B5EF4-FFF2-40B4-BE49-F238E27FC236}">
                <a16:creationId xmlns:a16="http://schemas.microsoft.com/office/drawing/2014/main" id="{01436EDF-57FD-4AE5-93D5-04FBC830B87C}"/>
              </a:ext>
            </a:extLst>
          </p:cNvPr>
          <p:cNvPicPr>
            <a:picLocks noChangeAspect="1"/>
          </p:cNvPicPr>
          <p:nvPr/>
        </p:nvPicPr>
        <p:blipFill>
          <a:blip r:embed="rId4"/>
          <a:stretch>
            <a:fillRect/>
          </a:stretch>
        </p:blipFill>
        <p:spPr>
          <a:xfrm>
            <a:off x="8532440" y="96381"/>
            <a:ext cx="499915" cy="5694158"/>
          </a:xfrm>
          <a:prstGeom prst="rect">
            <a:avLst/>
          </a:prstGeom>
        </p:spPr>
      </p:pic>
      <p:pic>
        <p:nvPicPr>
          <p:cNvPr id="13" name="Picture 12">
            <a:extLst>
              <a:ext uri="{FF2B5EF4-FFF2-40B4-BE49-F238E27FC236}">
                <a16:creationId xmlns:a16="http://schemas.microsoft.com/office/drawing/2014/main" id="{47FA1615-286F-486D-B8C4-20D1B36D4142}"/>
              </a:ext>
            </a:extLst>
          </p:cNvPr>
          <p:cNvPicPr>
            <a:picLocks noChangeAspect="1"/>
          </p:cNvPicPr>
          <p:nvPr/>
        </p:nvPicPr>
        <p:blipFill>
          <a:blip r:embed="rId5"/>
          <a:stretch>
            <a:fillRect/>
          </a:stretch>
        </p:blipFill>
        <p:spPr>
          <a:xfrm>
            <a:off x="8676456" y="5860044"/>
            <a:ext cx="292633" cy="938865"/>
          </a:xfrm>
          <a:prstGeom prst="rect">
            <a:avLst/>
          </a:prstGeom>
        </p:spPr>
      </p:pic>
      <p:pic>
        <p:nvPicPr>
          <p:cNvPr id="5" name="Picture 4">
            <a:extLst>
              <a:ext uri="{FF2B5EF4-FFF2-40B4-BE49-F238E27FC236}">
                <a16:creationId xmlns:a16="http://schemas.microsoft.com/office/drawing/2014/main" id="{B1AAC647-A122-49EA-84EA-A8FA0C4F0BA8}"/>
              </a:ext>
            </a:extLst>
          </p:cNvPr>
          <p:cNvPicPr>
            <a:picLocks noChangeAspect="1"/>
          </p:cNvPicPr>
          <p:nvPr/>
        </p:nvPicPr>
        <p:blipFill>
          <a:blip r:embed="rId6"/>
          <a:stretch>
            <a:fillRect/>
          </a:stretch>
        </p:blipFill>
        <p:spPr>
          <a:xfrm>
            <a:off x="2066327" y="4758272"/>
            <a:ext cx="5011346" cy="182896"/>
          </a:xfrm>
          <a:prstGeom prst="rect">
            <a:avLst/>
          </a:prstGeom>
        </p:spPr>
      </p:pic>
      <p:sp>
        <p:nvSpPr>
          <p:cNvPr id="6" name="Rectangle 5">
            <a:extLst>
              <a:ext uri="{FF2B5EF4-FFF2-40B4-BE49-F238E27FC236}">
                <a16:creationId xmlns:a16="http://schemas.microsoft.com/office/drawing/2014/main" id="{FE3CFDF9-B8FF-41EF-9B8B-E8C4ABF0E033}"/>
              </a:ext>
            </a:extLst>
          </p:cNvPr>
          <p:cNvSpPr/>
          <p:nvPr/>
        </p:nvSpPr>
        <p:spPr>
          <a:xfrm>
            <a:off x="323528" y="4945231"/>
            <a:ext cx="8203218" cy="1508105"/>
          </a:xfrm>
          <a:prstGeom prst="rect">
            <a:avLst/>
          </a:prstGeom>
        </p:spPr>
        <p:txBody>
          <a:bodyPr wrap="square">
            <a:spAutoFit/>
          </a:bodyPr>
          <a:lstStyle/>
          <a:p>
            <a:endParaRPr lang="en-GB" sz="2000"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Share with us photos or videos of your volcanic experiment, and audios of your eruption </a:t>
            </a:r>
            <a:r>
              <a:rPr lang="en-GB">
                <a:latin typeface="Arial" panose="020B0604020202020204" pitchFamily="34" charset="0"/>
                <a:cs typeface="Arial" panose="020B0604020202020204" pitchFamily="34" charset="0"/>
              </a:rPr>
              <a:t>sound via </a:t>
            </a:r>
            <a:r>
              <a:rPr lang="en-GB">
                <a:latin typeface="Arial" panose="020B0604020202020204" pitchFamily="34" charset="0"/>
                <a:cs typeface="Arial" panose="020B0604020202020204" pitchFamily="34" charset="0"/>
                <a:hlinkClick r:id="rId7"/>
              </a:rPr>
              <a:t>librariesandgalleryschools@oldham.gov.uk</a:t>
            </a:r>
            <a:r>
              <a:rPr lang="en-GB">
                <a:latin typeface="Arial" panose="020B0604020202020204" pitchFamily="34" charset="0"/>
                <a:cs typeface="Arial" panose="020B0604020202020204" pitchFamily="34" charset="0"/>
              </a:rPr>
              <a:t> or </a:t>
            </a:r>
            <a:r>
              <a:rPr lang="en-GB" dirty="0">
                <a:latin typeface="Arial" panose="020B0604020202020204" pitchFamily="34" charset="0"/>
                <a:cs typeface="Arial" panose="020B0604020202020204" pitchFamily="34" charset="0"/>
              </a:rPr>
              <a:t>social media:</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Gallery Oldham                 @GalleryOldham                  @galleryoldham</a:t>
            </a:r>
          </a:p>
        </p:txBody>
      </p:sp>
      <p:pic>
        <p:nvPicPr>
          <p:cNvPr id="9" name="Picture 8">
            <a:extLst>
              <a:ext uri="{FF2B5EF4-FFF2-40B4-BE49-F238E27FC236}">
                <a16:creationId xmlns:a16="http://schemas.microsoft.com/office/drawing/2014/main" id="{D39A3757-F4D4-4F5C-8F70-C90F6254EF0F}"/>
              </a:ext>
            </a:extLst>
          </p:cNvPr>
          <p:cNvPicPr>
            <a:picLocks noChangeAspect="1"/>
          </p:cNvPicPr>
          <p:nvPr/>
        </p:nvPicPr>
        <p:blipFill>
          <a:blip r:embed="rId8"/>
          <a:stretch>
            <a:fillRect/>
          </a:stretch>
        </p:blipFill>
        <p:spPr>
          <a:xfrm>
            <a:off x="3075302" y="4044634"/>
            <a:ext cx="2993395" cy="536494"/>
          </a:xfrm>
          <a:prstGeom prst="rect">
            <a:avLst/>
          </a:prstGeom>
        </p:spPr>
      </p:pic>
      <p:pic>
        <p:nvPicPr>
          <p:cNvPr id="11" name="Picture 10">
            <a:extLst>
              <a:ext uri="{FF2B5EF4-FFF2-40B4-BE49-F238E27FC236}">
                <a16:creationId xmlns:a16="http://schemas.microsoft.com/office/drawing/2014/main" id="{63600881-26B2-4A86-8AAA-0F5568D2B374}"/>
              </a:ext>
            </a:extLst>
          </p:cNvPr>
          <p:cNvPicPr>
            <a:picLocks noChangeAspect="1"/>
          </p:cNvPicPr>
          <p:nvPr/>
        </p:nvPicPr>
        <p:blipFill>
          <a:blip r:embed="rId9"/>
          <a:stretch>
            <a:fillRect/>
          </a:stretch>
        </p:blipFill>
        <p:spPr>
          <a:xfrm>
            <a:off x="395536" y="6105834"/>
            <a:ext cx="5907536" cy="347502"/>
          </a:xfrm>
          <a:prstGeom prst="rect">
            <a:avLst/>
          </a:prstGeom>
        </p:spPr>
      </p:pic>
    </p:spTree>
    <p:extLst>
      <p:ext uri="{BB962C8B-B14F-4D97-AF65-F5344CB8AC3E}">
        <p14:creationId xmlns:p14="http://schemas.microsoft.com/office/powerpoint/2010/main" val="23634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TotalTime>
  <Words>411</Words>
  <Application>Microsoft Office PowerPoint</Application>
  <PresentationFormat>On-screen Show (4:3)</PresentationFormat>
  <Paragraphs>28</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Unity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Watt</dc:creator>
  <cp:lastModifiedBy>Lauren Massey</cp:lastModifiedBy>
  <cp:revision>144</cp:revision>
  <dcterms:created xsi:type="dcterms:W3CDTF">2018-12-11T16:01:18Z</dcterms:created>
  <dcterms:modified xsi:type="dcterms:W3CDTF">2023-11-06T12:21:17Z</dcterms:modified>
</cp:coreProperties>
</file>